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51"/>
  </p:notesMasterIdLst>
  <p:handoutMasterIdLst>
    <p:handoutMasterId r:id="rId52"/>
  </p:handoutMasterIdLst>
  <p:sldIdLst>
    <p:sldId id="256" r:id="rId6"/>
    <p:sldId id="455" r:id="rId7"/>
    <p:sldId id="456" r:id="rId8"/>
    <p:sldId id="274" r:id="rId9"/>
    <p:sldId id="303" r:id="rId10"/>
    <p:sldId id="283" r:id="rId11"/>
    <p:sldId id="276" r:id="rId12"/>
    <p:sldId id="453" r:id="rId13"/>
    <p:sldId id="449" r:id="rId14"/>
    <p:sldId id="450" r:id="rId15"/>
    <p:sldId id="451" r:id="rId16"/>
    <p:sldId id="284" r:id="rId17"/>
    <p:sldId id="285" r:id="rId18"/>
    <p:sldId id="286" r:id="rId19"/>
    <p:sldId id="452" r:id="rId20"/>
    <p:sldId id="272" r:id="rId21"/>
    <p:sldId id="327" r:id="rId22"/>
    <p:sldId id="330" r:id="rId23"/>
    <p:sldId id="307" r:id="rId24"/>
    <p:sldId id="308" r:id="rId25"/>
    <p:sldId id="471" r:id="rId26"/>
    <p:sldId id="467" r:id="rId27"/>
    <p:sldId id="468" r:id="rId28"/>
    <p:sldId id="469" r:id="rId29"/>
    <p:sldId id="470" r:id="rId30"/>
    <p:sldId id="472" r:id="rId31"/>
    <p:sldId id="292" r:id="rId32"/>
    <p:sldId id="306" r:id="rId33"/>
    <p:sldId id="314" r:id="rId34"/>
    <p:sldId id="414" r:id="rId35"/>
    <p:sldId id="289" r:id="rId36"/>
    <p:sldId id="291" r:id="rId37"/>
    <p:sldId id="337" r:id="rId38"/>
    <p:sldId id="278" r:id="rId39"/>
    <p:sldId id="340" r:id="rId40"/>
    <p:sldId id="305" r:id="rId41"/>
    <p:sldId id="343" r:id="rId42"/>
    <p:sldId id="344" r:id="rId43"/>
    <p:sldId id="346" r:id="rId44"/>
    <p:sldId id="345" r:id="rId45"/>
    <p:sldId id="348" r:id="rId46"/>
    <p:sldId id="349" r:id="rId47"/>
    <p:sldId id="350" r:id="rId48"/>
    <p:sldId id="475" r:id="rId49"/>
    <p:sldId id="474" r:id="rId50"/>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C"/>
    <a:srgbClr val="14AAE8"/>
    <a:srgbClr val="D5E03C"/>
    <a:srgbClr val="000000"/>
    <a:srgbClr val="262626"/>
    <a:srgbClr val="2C4974"/>
    <a:srgbClr val="A8C346"/>
    <a:srgbClr val="32428B"/>
    <a:srgbClr val="555A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88933" autoAdjust="0"/>
  </p:normalViewPr>
  <p:slideViewPr>
    <p:cSldViewPr snapToGrid="0">
      <p:cViewPr varScale="1">
        <p:scale>
          <a:sx n="194" d="100"/>
          <a:sy n="194" d="100"/>
        </p:scale>
        <p:origin x="884" y="244"/>
      </p:cViewPr>
      <p:guideLst/>
    </p:cSldViewPr>
  </p:slideViewPr>
  <p:notesTextViewPr>
    <p:cViewPr>
      <p:scale>
        <a:sx n="3" d="2"/>
        <a:sy n="3" d="2"/>
      </p:scale>
      <p:origin x="0" y="0"/>
    </p:cViewPr>
  </p:notesTextViewPr>
  <p:notesViewPr>
    <p:cSldViewPr snapToGrid="0">
      <p:cViewPr varScale="1">
        <p:scale>
          <a:sx n="77" d="100"/>
          <a:sy n="77"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E3539B-8164-4FB2-AED9-A537B20C2255}" type="datetimeFigureOut">
              <a:rPr lang="en-US" smtClean="0"/>
              <a:t>4/10/2023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6AF0-5D5B-44DB-A65E-8B83128976E3}" type="slidenum">
              <a:rPr lang="en-US" smtClean="0"/>
              <a:t>‹#›</a:t>
            </a:fld>
            <a:endParaRPr lang="en-US"/>
          </a:p>
        </p:txBody>
      </p:sp>
    </p:spTree>
    <p:extLst>
      <p:ext uri="{BB962C8B-B14F-4D97-AF65-F5344CB8AC3E}">
        <p14:creationId xmlns:p14="http://schemas.microsoft.com/office/powerpoint/2010/main" val="100172768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DF9B3-4D4D-4654-8478-BB55085A1626}"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55F3B-E871-4C32-B511-FE69C82A0D5B}" type="slidenum">
              <a:rPr lang="en-US" smtClean="0"/>
              <a:t>‹#›</a:t>
            </a:fld>
            <a:endParaRPr lang="en-US"/>
          </a:p>
        </p:txBody>
      </p:sp>
    </p:spTree>
    <p:extLst>
      <p:ext uri="{BB962C8B-B14F-4D97-AF65-F5344CB8AC3E}">
        <p14:creationId xmlns:p14="http://schemas.microsoft.com/office/powerpoint/2010/main" val="290107039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1</a:t>
            </a:fld>
            <a:endParaRPr lang="en-US"/>
          </a:p>
        </p:txBody>
      </p:sp>
    </p:spTree>
    <p:extLst>
      <p:ext uri="{BB962C8B-B14F-4D97-AF65-F5344CB8AC3E}">
        <p14:creationId xmlns:p14="http://schemas.microsoft.com/office/powerpoint/2010/main" val="263246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7FF55F3B-E871-4C32-B511-FE69C82A0D5B}" type="slidenum">
              <a:rPr lang="en-US" smtClean="0"/>
              <a:t>4</a:t>
            </a:fld>
            <a:endParaRPr lang="en-US"/>
          </a:p>
        </p:txBody>
      </p:sp>
    </p:spTree>
    <p:extLst>
      <p:ext uri="{BB962C8B-B14F-4D97-AF65-F5344CB8AC3E}">
        <p14:creationId xmlns:p14="http://schemas.microsoft.com/office/powerpoint/2010/main" val="51354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bridge over a body of water&#10;&#10;Description automatically generated">
            <a:extLst>
              <a:ext uri="{FF2B5EF4-FFF2-40B4-BE49-F238E27FC236}">
                <a16:creationId xmlns:a16="http://schemas.microsoft.com/office/drawing/2014/main" id="{0A6A1CC9-98BA-4B15-B9A0-9129B5137E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7639607" cy="5156735"/>
          </a:xfrm>
          <a:prstGeom prst="rect">
            <a:avLst/>
          </a:prstGeom>
        </p:spPr>
      </p:pic>
      <p:sp>
        <p:nvSpPr>
          <p:cNvPr id="18" name="Rectangle 17">
            <a:extLst>
              <a:ext uri="{FF2B5EF4-FFF2-40B4-BE49-F238E27FC236}">
                <a16:creationId xmlns:a16="http://schemas.microsoft.com/office/drawing/2014/main" id="{75397C0A-F223-4317-87A4-8BD96848BE12}"/>
              </a:ext>
            </a:extLst>
          </p:cNvPr>
          <p:cNvSpPr/>
          <p:nvPr userDrawn="1"/>
        </p:nvSpPr>
        <p:spPr>
          <a:xfrm>
            <a:off x="7005141" y="-1"/>
            <a:ext cx="2158393" cy="515673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4"/>
          </a:p>
        </p:txBody>
      </p:sp>
      <p:sp>
        <p:nvSpPr>
          <p:cNvPr id="2" name="Rectangle 1">
            <a:extLst>
              <a:ext uri="{FF2B5EF4-FFF2-40B4-BE49-F238E27FC236}">
                <a16:creationId xmlns:a16="http://schemas.microsoft.com/office/drawing/2014/main" id="{666283CD-2802-45AB-BE30-35966AA3C1AF}"/>
              </a:ext>
            </a:extLst>
          </p:cNvPr>
          <p:cNvSpPr/>
          <p:nvPr userDrawn="1"/>
        </p:nvSpPr>
        <p:spPr>
          <a:xfrm>
            <a:off x="-5987" y="3257549"/>
            <a:ext cx="6829868" cy="1899186"/>
          </a:xfrm>
          <a:prstGeom prst="rect">
            <a:avLst/>
          </a:prstGeom>
          <a:solidFill>
            <a:srgbClr val="14AAE8">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2" name="Rectangle 11">
            <a:extLst>
              <a:ext uri="{FF2B5EF4-FFF2-40B4-BE49-F238E27FC236}">
                <a16:creationId xmlns:a16="http://schemas.microsoft.com/office/drawing/2014/main" id="{3EBED0B9-3CD6-465B-A207-D523700D9455}"/>
              </a:ext>
            </a:extLst>
          </p:cNvPr>
          <p:cNvSpPr/>
          <p:nvPr userDrawn="1"/>
        </p:nvSpPr>
        <p:spPr>
          <a:xfrm>
            <a:off x="6740595" y="0"/>
            <a:ext cx="264547" cy="51435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3" name="Rectangle 12">
            <a:extLst>
              <a:ext uri="{FF2B5EF4-FFF2-40B4-BE49-F238E27FC236}">
                <a16:creationId xmlns:a16="http://schemas.microsoft.com/office/drawing/2014/main" id="{1A478B2C-2F04-4035-914B-EC3C589ADA3A}"/>
              </a:ext>
            </a:extLst>
          </p:cNvPr>
          <p:cNvSpPr/>
          <p:nvPr userDrawn="1"/>
        </p:nvSpPr>
        <p:spPr>
          <a:xfrm>
            <a:off x="6740594" y="3257549"/>
            <a:ext cx="264547" cy="1899186"/>
          </a:xfrm>
          <a:prstGeom prst="rect">
            <a:avLst/>
          </a:prstGeom>
          <a:solidFill>
            <a:srgbClr val="14A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pic>
        <p:nvPicPr>
          <p:cNvPr id="17" name="Picture 16">
            <a:extLst>
              <a:ext uri="{FF2B5EF4-FFF2-40B4-BE49-F238E27FC236}">
                <a16:creationId xmlns:a16="http://schemas.microsoft.com/office/drawing/2014/main" id="{F68B6263-1557-4C4E-96BF-0DBD7E3555F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287649" y="1286252"/>
            <a:ext cx="2218785" cy="2661279"/>
          </a:xfrm>
          <a:prstGeom prst="rect">
            <a:avLst/>
          </a:prstGeom>
        </p:spPr>
      </p:pic>
      <p:sp>
        <p:nvSpPr>
          <p:cNvPr id="7" name="Text Placeholder 6">
            <a:extLst>
              <a:ext uri="{FF2B5EF4-FFF2-40B4-BE49-F238E27FC236}">
                <a16:creationId xmlns:a16="http://schemas.microsoft.com/office/drawing/2014/main" id="{A850DA00-85AC-463B-BD20-EE47AECB3C81}"/>
              </a:ext>
            </a:extLst>
          </p:cNvPr>
          <p:cNvSpPr>
            <a:spLocks noGrp="1"/>
          </p:cNvSpPr>
          <p:nvPr>
            <p:ph type="body" sz="quarter" idx="10" hasCustomPrompt="1"/>
          </p:nvPr>
        </p:nvSpPr>
        <p:spPr>
          <a:xfrm>
            <a:off x="479208" y="3674745"/>
            <a:ext cx="5884862" cy="700853"/>
          </a:xfrm>
        </p:spPr>
        <p:txBody>
          <a:bodyPr anchor="b">
            <a:normAutofit/>
          </a:bodyPr>
          <a:lstStyle>
            <a:lvl1pPr marL="0" indent="0" algn="l">
              <a:buNone/>
              <a:defRPr sz="3200">
                <a:solidFill>
                  <a:schemeClr val="bg1"/>
                </a:solidFill>
                <a:latin typeface="Arial Black" panose="020B0A040201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11" name="Text Placeholder 10">
            <a:extLst>
              <a:ext uri="{FF2B5EF4-FFF2-40B4-BE49-F238E27FC236}">
                <a16:creationId xmlns:a16="http://schemas.microsoft.com/office/drawing/2014/main" id="{82CF62E4-1C89-495F-A322-0D0E00615740}"/>
              </a:ext>
            </a:extLst>
          </p:cNvPr>
          <p:cNvSpPr>
            <a:spLocks noGrp="1"/>
          </p:cNvSpPr>
          <p:nvPr>
            <p:ph type="body" sz="quarter" idx="11" hasCustomPrompt="1"/>
          </p:nvPr>
        </p:nvSpPr>
        <p:spPr>
          <a:xfrm>
            <a:off x="479208" y="4399122"/>
            <a:ext cx="5891212" cy="428625"/>
          </a:xfrm>
        </p:spPr>
        <p:txBody>
          <a:bodyPr>
            <a:normAutofit/>
          </a:bodyPr>
          <a:lstStyle>
            <a:lvl1pPr marL="0" indent="0" algn="l">
              <a:buNone/>
              <a:defRPr sz="2000" cap="all" baseline="0">
                <a:solidFill>
                  <a:schemeClr val="bg1"/>
                </a:solidFill>
              </a:defRPr>
            </a:lvl1pPr>
          </a:lstStyle>
          <a:p>
            <a:pPr lvl="0"/>
            <a:r>
              <a:rPr lang="en-US" dirty="0"/>
              <a:t>PRESENTATION SUBTITLE</a:t>
            </a:r>
          </a:p>
        </p:txBody>
      </p:sp>
      <p:pic>
        <p:nvPicPr>
          <p:cNvPr id="14" name="Picture 13" descr="A red awning with white text&#10;&#10;Description automatically generated">
            <a:extLst>
              <a:ext uri="{FF2B5EF4-FFF2-40B4-BE49-F238E27FC236}">
                <a16:creationId xmlns:a16="http://schemas.microsoft.com/office/drawing/2014/main" id="{D32D4616-E1BF-4A2E-95A0-CABE2B5081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16567" y="197580"/>
            <a:ext cx="1767291" cy="957683"/>
          </a:xfrm>
          <a:prstGeom prst="rect">
            <a:avLst/>
          </a:prstGeom>
        </p:spPr>
      </p:pic>
    </p:spTree>
    <p:extLst>
      <p:ext uri="{BB962C8B-B14F-4D97-AF65-F5344CB8AC3E}">
        <p14:creationId xmlns:p14="http://schemas.microsoft.com/office/powerpoint/2010/main" val="406440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 userDrawn="1">
          <p15:clr>
            <a:srgbClr val="FBAE40"/>
          </p15:clr>
        </p15:guide>
        <p15:guide id="2" pos="55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393406" y="1198659"/>
            <a:ext cx="8387898" cy="33047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72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393406" y="1198659"/>
            <a:ext cx="8387898" cy="33047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432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393406" y="1198659"/>
            <a:ext cx="8387898" cy="33047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597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393406" y="1198659"/>
            <a:ext cx="8387898" cy="33047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613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393406" y="1198659"/>
            <a:ext cx="8387898" cy="33047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026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393406" y="1198659"/>
            <a:ext cx="8387898" cy="33047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64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393406" y="1198659"/>
            <a:ext cx="8387898" cy="33047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610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393406" y="1198659"/>
            <a:ext cx="8387898" cy="33047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805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393406" y="1198659"/>
            <a:ext cx="8387898" cy="33047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540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393406" y="1198659"/>
            <a:ext cx="8387898" cy="33047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174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F68F983-975E-4BC1-9EDA-01D8E2ABE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989" y="0"/>
            <a:ext cx="8462488" cy="5143500"/>
          </a:xfrm>
          <a:prstGeom prst="rect">
            <a:avLst/>
          </a:prstGeom>
        </p:spPr>
      </p:pic>
      <p:sp>
        <p:nvSpPr>
          <p:cNvPr id="20" name="Rectangle 19">
            <a:extLst>
              <a:ext uri="{FF2B5EF4-FFF2-40B4-BE49-F238E27FC236}">
                <a16:creationId xmlns:a16="http://schemas.microsoft.com/office/drawing/2014/main" id="{1B87CC32-0CAF-478B-9785-5A277CB89D0F}"/>
              </a:ext>
            </a:extLst>
          </p:cNvPr>
          <p:cNvSpPr/>
          <p:nvPr userDrawn="1"/>
        </p:nvSpPr>
        <p:spPr>
          <a:xfrm>
            <a:off x="2000249" y="0"/>
            <a:ext cx="7165227" cy="5143500"/>
          </a:xfrm>
          <a:prstGeom prst="rect">
            <a:avLst/>
          </a:prstGeom>
          <a:solidFill>
            <a:srgbClr val="14AAE8">
              <a:alpha val="3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4" dirty="0"/>
          </a:p>
        </p:txBody>
      </p:sp>
      <p:sp>
        <p:nvSpPr>
          <p:cNvPr id="18" name="Rectangle 17">
            <a:extLst>
              <a:ext uri="{FF2B5EF4-FFF2-40B4-BE49-F238E27FC236}">
                <a16:creationId xmlns:a16="http://schemas.microsoft.com/office/drawing/2014/main" id="{86B56ED9-5CAA-4CE6-B25A-46559BA5F8DB}"/>
              </a:ext>
            </a:extLst>
          </p:cNvPr>
          <p:cNvSpPr/>
          <p:nvPr userDrawn="1"/>
        </p:nvSpPr>
        <p:spPr>
          <a:xfrm>
            <a:off x="1" y="0"/>
            <a:ext cx="188643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9" name="TextBox 18">
            <a:extLst>
              <a:ext uri="{FF2B5EF4-FFF2-40B4-BE49-F238E27FC236}">
                <a16:creationId xmlns:a16="http://schemas.microsoft.com/office/drawing/2014/main" id="{61C5B475-C2FD-49FE-908F-406C6F487E14}"/>
              </a:ext>
            </a:extLst>
          </p:cNvPr>
          <p:cNvSpPr txBox="1"/>
          <p:nvPr userDrawn="1"/>
        </p:nvSpPr>
        <p:spPr>
          <a:xfrm rot="16200000">
            <a:off x="-1268927" y="2048971"/>
            <a:ext cx="4424288" cy="1015663"/>
          </a:xfrm>
          <a:prstGeom prst="rect">
            <a:avLst/>
          </a:prstGeom>
          <a:noFill/>
        </p:spPr>
        <p:txBody>
          <a:bodyPr wrap="square" rtlCol="0">
            <a:spAutoFit/>
          </a:bodyPr>
          <a:lstStyle/>
          <a:p>
            <a:pPr algn="l"/>
            <a:r>
              <a:rPr lang="en-US" sz="6000" b="1" dirty="0">
                <a:solidFill>
                  <a:srgbClr val="00447C"/>
                </a:solidFill>
                <a:latin typeface="Arial" panose="020B0604020202020204" pitchFamily="34" charset="0"/>
                <a:cs typeface="Arial" panose="020B0604020202020204" pitchFamily="34" charset="0"/>
              </a:rPr>
              <a:t>CONTENTS</a:t>
            </a:r>
          </a:p>
        </p:txBody>
      </p:sp>
      <p:sp>
        <p:nvSpPr>
          <p:cNvPr id="6" name="Rectangle 5">
            <a:extLst>
              <a:ext uri="{FF2B5EF4-FFF2-40B4-BE49-F238E27FC236}">
                <a16:creationId xmlns:a16="http://schemas.microsoft.com/office/drawing/2014/main" id="{6813D734-62AD-4716-A192-CC8186E1C1C4}"/>
              </a:ext>
            </a:extLst>
          </p:cNvPr>
          <p:cNvSpPr/>
          <p:nvPr userDrawn="1"/>
        </p:nvSpPr>
        <p:spPr>
          <a:xfrm>
            <a:off x="1786688" y="-14946"/>
            <a:ext cx="213563" cy="51642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26" name="Text Placeholder 25">
            <a:extLst>
              <a:ext uri="{FF2B5EF4-FFF2-40B4-BE49-F238E27FC236}">
                <a16:creationId xmlns:a16="http://schemas.microsoft.com/office/drawing/2014/main" id="{44AD2E12-519A-4248-842E-09A395EB08A0}"/>
              </a:ext>
            </a:extLst>
          </p:cNvPr>
          <p:cNvSpPr>
            <a:spLocks noGrp="1"/>
          </p:cNvSpPr>
          <p:nvPr>
            <p:ph type="body" sz="quarter" idx="10" hasCustomPrompt="1"/>
          </p:nvPr>
        </p:nvSpPr>
        <p:spPr>
          <a:xfrm>
            <a:off x="2673369" y="981423"/>
            <a:ext cx="5715216" cy="358439"/>
          </a:xfrm>
        </p:spPr>
        <p:txBody>
          <a:bodyPr>
            <a:normAutofit/>
          </a:bodyPr>
          <a:lstStyle>
            <a:lvl1pPr marL="0" indent="0">
              <a:buNone/>
              <a:defRPr sz="2400">
                <a:solidFill>
                  <a:schemeClr val="bg1"/>
                </a:solidFill>
              </a:defRPr>
            </a:lvl1pPr>
          </a:lstStyle>
          <a:p>
            <a:pPr lvl="0"/>
            <a:r>
              <a:rPr lang="en-US" dirty="0"/>
              <a:t>Category Title</a:t>
            </a:r>
          </a:p>
        </p:txBody>
      </p:sp>
      <p:sp>
        <p:nvSpPr>
          <p:cNvPr id="28" name="Text Placeholder 25">
            <a:extLst>
              <a:ext uri="{FF2B5EF4-FFF2-40B4-BE49-F238E27FC236}">
                <a16:creationId xmlns:a16="http://schemas.microsoft.com/office/drawing/2014/main" id="{C183B9F6-01B1-4855-8895-25543328B208}"/>
              </a:ext>
            </a:extLst>
          </p:cNvPr>
          <p:cNvSpPr>
            <a:spLocks noGrp="1"/>
          </p:cNvSpPr>
          <p:nvPr>
            <p:ph type="body" sz="quarter" idx="11" hasCustomPrompt="1"/>
          </p:nvPr>
        </p:nvSpPr>
        <p:spPr>
          <a:xfrm>
            <a:off x="2673369" y="513016"/>
            <a:ext cx="5715216" cy="354416"/>
          </a:xfrm>
        </p:spPr>
        <p:txBody>
          <a:bodyPr>
            <a:normAutofit/>
          </a:bodyPr>
          <a:lstStyle>
            <a:lvl1pPr marL="0" indent="0">
              <a:buNone/>
              <a:defRPr sz="2400">
                <a:solidFill>
                  <a:schemeClr val="bg1"/>
                </a:solidFill>
              </a:defRPr>
            </a:lvl1pPr>
          </a:lstStyle>
          <a:p>
            <a:pPr lvl="0"/>
            <a:r>
              <a:rPr lang="en-US" dirty="0"/>
              <a:t>Category Title</a:t>
            </a:r>
          </a:p>
        </p:txBody>
      </p:sp>
      <p:sp>
        <p:nvSpPr>
          <p:cNvPr id="29" name="Text Placeholder 25">
            <a:extLst>
              <a:ext uri="{FF2B5EF4-FFF2-40B4-BE49-F238E27FC236}">
                <a16:creationId xmlns:a16="http://schemas.microsoft.com/office/drawing/2014/main" id="{D60334D0-1818-4D7E-B99F-0069D94AE196}"/>
              </a:ext>
            </a:extLst>
          </p:cNvPr>
          <p:cNvSpPr>
            <a:spLocks noGrp="1"/>
          </p:cNvSpPr>
          <p:nvPr>
            <p:ph type="body" sz="quarter" idx="12" hasCustomPrompt="1"/>
          </p:nvPr>
        </p:nvSpPr>
        <p:spPr>
          <a:xfrm>
            <a:off x="2673369" y="1890103"/>
            <a:ext cx="5715216" cy="358439"/>
          </a:xfrm>
        </p:spPr>
        <p:txBody>
          <a:bodyPr>
            <a:normAutofit/>
          </a:bodyPr>
          <a:lstStyle>
            <a:lvl1pPr marL="0" indent="0">
              <a:buNone/>
              <a:defRPr sz="2400">
                <a:solidFill>
                  <a:schemeClr val="bg1"/>
                </a:solidFill>
              </a:defRPr>
            </a:lvl1pPr>
          </a:lstStyle>
          <a:p>
            <a:pPr lvl="0"/>
            <a:r>
              <a:rPr lang="en-US" dirty="0"/>
              <a:t>Category Title</a:t>
            </a:r>
          </a:p>
        </p:txBody>
      </p:sp>
      <p:sp>
        <p:nvSpPr>
          <p:cNvPr id="30" name="Text Placeholder 25">
            <a:extLst>
              <a:ext uri="{FF2B5EF4-FFF2-40B4-BE49-F238E27FC236}">
                <a16:creationId xmlns:a16="http://schemas.microsoft.com/office/drawing/2014/main" id="{CF9970F9-BD67-4B7C-B204-9B64E20CC00C}"/>
              </a:ext>
            </a:extLst>
          </p:cNvPr>
          <p:cNvSpPr>
            <a:spLocks noGrp="1"/>
          </p:cNvSpPr>
          <p:nvPr>
            <p:ph type="body" sz="quarter" idx="13" hasCustomPrompt="1"/>
          </p:nvPr>
        </p:nvSpPr>
        <p:spPr>
          <a:xfrm>
            <a:off x="2673369" y="1435763"/>
            <a:ext cx="5715216" cy="358439"/>
          </a:xfrm>
        </p:spPr>
        <p:txBody>
          <a:bodyPr>
            <a:normAutofit/>
          </a:bodyPr>
          <a:lstStyle>
            <a:lvl1pPr marL="0" indent="0">
              <a:buNone/>
              <a:defRPr sz="2400">
                <a:solidFill>
                  <a:schemeClr val="bg1"/>
                </a:solidFill>
              </a:defRPr>
            </a:lvl1pPr>
          </a:lstStyle>
          <a:p>
            <a:pPr lvl="0"/>
            <a:r>
              <a:rPr lang="en-US" dirty="0"/>
              <a:t>Category Title</a:t>
            </a:r>
          </a:p>
        </p:txBody>
      </p:sp>
      <p:sp>
        <p:nvSpPr>
          <p:cNvPr id="31" name="Text Placeholder 25">
            <a:extLst>
              <a:ext uri="{FF2B5EF4-FFF2-40B4-BE49-F238E27FC236}">
                <a16:creationId xmlns:a16="http://schemas.microsoft.com/office/drawing/2014/main" id="{310EC616-FB58-42F8-B5B4-792891D1316E}"/>
              </a:ext>
            </a:extLst>
          </p:cNvPr>
          <p:cNvSpPr>
            <a:spLocks noGrp="1"/>
          </p:cNvSpPr>
          <p:nvPr>
            <p:ph type="body" sz="quarter" idx="14" hasCustomPrompt="1"/>
          </p:nvPr>
        </p:nvSpPr>
        <p:spPr>
          <a:xfrm>
            <a:off x="2673369" y="2344443"/>
            <a:ext cx="5715216" cy="358439"/>
          </a:xfrm>
        </p:spPr>
        <p:txBody>
          <a:bodyPr>
            <a:normAutofit/>
          </a:bodyPr>
          <a:lstStyle>
            <a:lvl1pPr marL="0" indent="0">
              <a:buNone/>
              <a:defRPr sz="2400">
                <a:solidFill>
                  <a:schemeClr val="bg1"/>
                </a:solidFill>
              </a:defRPr>
            </a:lvl1pPr>
          </a:lstStyle>
          <a:p>
            <a:pPr lvl="0"/>
            <a:r>
              <a:rPr lang="en-US" dirty="0"/>
              <a:t>Category Title</a:t>
            </a:r>
          </a:p>
        </p:txBody>
      </p:sp>
      <p:sp>
        <p:nvSpPr>
          <p:cNvPr id="32" name="Text Placeholder 25">
            <a:extLst>
              <a:ext uri="{FF2B5EF4-FFF2-40B4-BE49-F238E27FC236}">
                <a16:creationId xmlns:a16="http://schemas.microsoft.com/office/drawing/2014/main" id="{CD5E7D11-7C7A-421F-812D-25B836C431E9}"/>
              </a:ext>
            </a:extLst>
          </p:cNvPr>
          <p:cNvSpPr>
            <a:spLocks noGrp="1"/>
          </p:cNvSpPr>
          <p:nvPr>
            <p:ph type="body" sz="quarter" idx="15" hasCustomPrompt="1"/>
          </p:nvPr>
        </p:nvSpPr>
        <p:spPr>
          <a:xfrm>
            <a:off x="2673369" y="2798783"/>
            <a:ext cx="5715216" cy="358439"/>
          </a:xfrm>
        </p:spPr>
        <p:txBody>
          <a:bodyPr>
            <a:normAutofit/>
          </a:bodyPr>
          <a:lstStyle>
            <a:lvl1pPr marL="0" indent="0">
              <a:buNone/>
              <a:defRPr sz="2400">
                <a:solidFill>
                  <a:schemeClr val="bg1"/>
                </a:solidFill>
              </a:defRPr>
            </a:lvl1pPr>
          </a:lstStyle>
          <a:p>
            <a:pPr lvl="0"/>
            <a:r>
              <a:rPr lang="en-US" dirty="0"/>
              <a:t>Category Title</a:t>
            </a:r>
          </a:p>
        </p:txBody>
      </p:sp>
    </p:spTree>
    <p:extLst>
      <p:ext uri="{BB962C8B-B14F-4D97-AF65-F5344CB8AC3E}">
        <p14:creationId xmlns:p14="http://schemas.microsoft.com/office/powerpoint/2010/main" val="313504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CF252EC5-639C-470B-A03E-D32C41DC276F}" type="datetimeFigureOut">
              <a:rPr lang="en-US" smtClean="0"/>
              <a:pPr/>
              <a:t>4/10/2023</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90964DD2-8A37-43C4-878E-2D76BDA72A03}" type="slidenum">
              <a:rPr lang="en-US" smtClean="0"/>
              <a:pPr/>
              <a:t>‹#›</a:t>
            </a:fld>
            <a:endParaRPr lang="en-US"/>
          </a:p>
        </p:txBody>
      </p:sp>
    </p:spTree>
    <p:extLst>
      <p:ext uri="{BB962C8B-B14F-4D97-AF65-F5344CB8AC3E}">
        <p14:creationId xmlns:p14="http://schemas.microsoft.com/office/powerpoint/2010/main" val="2035317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1855"/>
            <a:ext cx="4000500" cy="33408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9591" y="1291855"/>
            <a:ext cx="3987209" cy="33408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269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C1FB-85FE-4023-B170-C7F6BF2DDEF6}"/>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0F711E-B00F-4DDC-B32B-31E8135C8871}"/>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998149-E991-442B-B6F8-DA3402E73B62}"/>
              </a:ext>
            </a:extLst>
          </p:cNvPr>
          <p:cNvSpPr>
            <a:spLocks noGrp="1"/>
          </p:cNvSpPr>
          <p:nvPr>
            <p:ph type="dt" sz="half" idx="10"/>
          </p:nvPr>
        </p:nvSpPr>
        <p:spPr/>
        <p:txBody>
          <a:bodyPr/>
          <a:lstStyle/>
          <a:p>
            <a:fld id="{CA1DD624-D6C1-4261-AD5A-C221345FFB02}" type="datetimeFigureOut">
              <a:rPr lang="en-US" smtClean="0"/>
              <a:t>4/10/2023</a:t>
            </a:fld>
            <a:endParaRPr lang="en-US"/>
          </a:p>
        </p:txBody>
      </p:sp>
      <p:sp>
        <p:nvSpPr>
          <p:cNvPr id="5" name="Footer Placeholder 4">
            <a:extLst>
              <a:ext uri="{FF2B5EF4-FFF2-40B4-BE49-F238E27FC236}">
                <a16:creationId xmlns:a16="http://schemas.microsoft.com/office/drawing/2014/main" id="{0CA0B1BA-31B8-4C99-9BEF-D5976499B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6D3A4-75B7-4AE1-B3EF-2C176688AEBB}"/>
              </a:ext>
            </a:extLst>
          </p:cNvPr>
          <p:cNvSpPr>
            <a:spLocks noGrp="1"/>
          </p:cNvSpPr>
          <p:nvPr>
            <p:ph type="sldNum" sz="quarter" idx="12"/>
          </p:nvPr>
        </p:nvSpPr>
        <p:spPr/>
        <p:txBody>
          <a:bodyPr/>
          <a:lstStyle/>
          <a:p>
            <a:fld id="{A79CDCCF-3BF1-4EE9-A7F2-368CCFDCADC5}" type="slidenum">
              <a:rPr lang="en-US" smtClean="0"/>
              <a:t>‹#›</a:t>
            </a:fld>
            <a:endParaRPr lang="en-US"/>
          </a:p>
        </p:txBody>
      </p:sp>
    </p:spTree>
    <p:extLst>
      <p:ext uri="{BB962C8B-B14F-4D97-AF65-F5344CB8AC3E}">
        <p14:creationId xmlns:p14="http://schemas.microsoft.com/office/powerpoint/2010/main" val="422582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F427-91C0-40FA-90F0-4B994A0874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BD040E-0BBD-44DD-B3E4-D8ED061E69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0FAB2-76F6-4139-88D9-B93D2264010D}"/>
              </a:ext>
            </a:extLst>
          </p:cNvPr>
          <p:cNvSpPr>
            <a:spLocks noGrp="1"/>
          </p:cNvSpPr>
          <p:nvPr>
            <p:ph type="dt" sz="half" idx="10"/>
          </p:nvPr>
        </p:nvSpPr>
        <p:spPr/>
        <p:txBody>
          <a:bodyPr/>
          <a:lstStyle/>
          <a:p>
            <a:fld id="{CA1DD624-D6C1-4261-AD5A-C221345FFB02}" type="datetimeFigureOut">
              <a:rPr lang="en-US" smtClean="0"/>
              <a:t>4/10/2023</a:t>
            </a:fld>
            <a:endParaRPr lang="en-US"/>
          </a:p>
        </p:txBody>
      </p:sp>
      <p:sp>
        <p:nvSpPr>
          <p:cNvPr id="5" name="Footer Placeholder 4">
            <a:extLst>
              <a:ext uri="{FF2B5EF4-FFF2-40B4-BE49-F238E27FC236}">
                <a16:creationId xmlns:a16="http://schemas.microsoft.com/office/drawing/2014/main" id="{3471C5C7-494C-49C4-AA4B-8F9C3D81D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36C5C-0410-4B40-973D-747EB5361466}"/>
              </a:ext>
            </a:extLst>
          </p:cNvPr>
          <p:cNvSpPr>
            <a:spLocks noGrp="1"/>
          </p:cNvSpPr>
          <p:nvPr>
            <p:ph type="sldNum" sz="quarter" idx="12"/>
          </p:nvPr>
        </p:nvSpPr>
        <p:spPr/>
        <p:txBody>
          <a:bodyPr/>
          <a:lstStyle/>
          <a:p>
            <a:fld id="{A79CDCCF-3BF1-4EE9-A7F2-368CCFDCADC5}" type="slidenum">
              <a:rPr lang="en-US" smtClean="0"/>
              <a:t>‹#›</a:t>
            </a:fld>
            <a:endParaRPr lang="en-US"/>
          </a:p>
        </p:txBody>
      </p:sp>
    </p:spTree>
    <p:extLst>
      <p:ext uri="{BB962C8B-B14F-4D97-AF65-F5344CB8AC3E}">
        <p14:creationId xmlns:p14="http://schemas.microsoft.com/office/powerpoint/2010/main" val="3024304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4EB4-F681-430D-9424-C28985B621B5}"/>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F719E5-8BE2-454C-BE2F-41A802E05C55}"/>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EAF728-6550-43E1-8F54-B0DA913FF30E}"/>
              </a:ext>
            </a:extLst>
          </p:cNvPr>
          <p:cNvSpPr>
            <a:spLocks noGrp="1"/>
          </p:cNvSpPr>
          <p:nvPr>
            <p:ph type="dt" sz="half" idx="10"/>
          </p:nvPr>
        </p:nvSpPr>
        <p:spPr/>
        <p:txBody>
          <a:bodyPr/>
          <a:lstStyle/>
          <a:p>
            <a:fld id="{CA1DD624-D6C1-4261-AD5A-C221345FFB02}" type="datetimeFigureOut">
              <a:rPr lang="en-US" smtClean="0"/>
              <a:t>4/10/2023</a:t>
            </a:fld>
            <a:endParaRPr lang="en-US"/>
          </a:p>
        </p:txBody>
      </p:sp>
      <p:sp>
        <p:nvSpPr>
          <p:cNvPr id="5" name="Footer Placeholder 4">
            <a:extLst>
              <a:ext uri="{FF2B5EF4-FFF2-40B4-BE49-F238E27FC236}">
                <a16:creationId xmlns:a16="http://schemas.microsoft.com/office/drawing/2014/main" id="{E67AADD3-ED18-43E9-837E-F93498897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C59B9-030D-4614-80DB-F2E968B5FCB7}"/>
              </a:ext>
            </a:extLst>
          </p:cNvPr>
          <p:cNvSpPr>
            <a:spLocks noGrp="1"/>
          </p:cNvSpPr>
          <p:nvPr>
            <p:ph type="sldNum" sz="quarter" idx="12"/>
          </p:nvPr>
        </p:nvSpPr>
        <p:spPr/>
        <p:txBody>
          <a:bodyPr/>
          <a:lstStyle/>
          <a:p>
            <a:fld id="{A79CDCCF-3BF1-4EE9-A7F2-368CCFDCADC5}" type="slidenum">
              <a:rPr lang="en-US" smtClean="0"/>
              <a:t>‹#›</a:t>
            </a:fld>
            <a:endParaRPr lang="en-US"/>
          </a:p>
        </p:txBody>
      </p:sp>
    </p:spTree>
    <p:extLst>
      <p:ext uri="{BB962C8B-B14F-4D97-AF65-F5344CB8AC3E}">
        <p14:creationId xmlns:p14="http://schemas.microsoft.com/office/powerpoint/2010/main" val="260879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16939-991C-428B-B104-EAC37083AE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3881C-163F-4CA9-B15C-F6369CB3B25E}"/>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8BE9CA-104C-457C-92F2-2FE361D5A8B6}"/>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305EE7-573E-4DC6-994B-443AE30B080B}"/>
              </a:ext>
            </a:extLst>
          </p:cNvPr>
          <p:cNvSpPr>
            <a:spLocks noGrp="1"/>
          </p:cNvSpPr>
          <p:nvPr>
            <p:ph type="dt" sz="half" idx="10"/>
          </p:nvPr>
        </p:nvSpPr>
        <p:spPr/>
        <p:txBody>
          <a:bodyPr/>
          <a:lstStyle/>
          <a:p>
            <a:fld id="{CA1DD624-D6C1-4261-AD5A-C221345FFB02}" type="datetimeFigureOut">
              <a:rPr lang="en-US" smtClean="0"/>
              <a:t>4/10/2023</a:t>
            </a:fld>
            <a:endParaRPr lang="en-US"/>
          </a:p>
        </p:txBody>
      </p:sp>
      <p:sp>
        <p:nvSpPr>
          <p:cNvPr id="6" name="Footer Placeholder 5">
            <a:extLst>
              <a:ext uri="{FF2B5EF4-FFF2-40B4-BE49-F238E27FC236}">
                <a16:creationId xmlns:a16="http://schemas.microsoft.com/office/drawing/2014/main" id="{2AC4CAB0-A57A-409E-AA52-8A72CAAA8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81775-16D5-467C-80BF-895B63DEB8CC}"/>
              </a:ext>
            </a:extLst>
          </p:cNvPr>
          <p:cNvSpPr>
            <a:spLocks noGrp="1"/>
          </p:cNvSpPr>
          <p:nvPr>
            <p:ph type="sldNum" sz="quarter" idx="12"/>
          </p:nvPr>
        </p:nvSpPr>
        <p:spPr/>
        <p:txBody>
          <a:bodyPr/>
          <a:lstStyle/>
          <a:p>
            <a:fld id="{A79CDCCF-3BF1-4EE9-A7F2-368CCFDCADC5}" type="slidenum">
              <a:rPr lang="en-US" smtClean="0"/>
              <a:t>‹#›</a:t>
            </a:fld>
            <a:endParaRPr lang="en-US"/>
          </a:p>
        </p:txBody>
      </p:sp>
    </p:spTree>
    <p:extLst>
      <p:ext uri="{BB962C8B-B14F-4D97-AF65-F5344CB8AC3E}">
        <p14:creationId xmlns:p14="http://schemas.microsoft.com/office/powerpoint/2010/main" val="3575973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61E3-5210-495F-8447-BF03C7C9B7D7}"/>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644DCA-3712-4618-8DAC-32CEE93B54B3}"/>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9DBABD-BA56-4213-B989-F6A0448FBBD2}"/>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D3EC7C-EDD3-44E6-9A6E-F85E36F6559C}"/>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54583E-9561-4934-9B72-2A0EE3511D88}"/>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20C6C2-9160-46EF-9F94-988488B0C350}"/>
              </a:ext>
            </a:extLst>
          </p:cNvPr>
          <p:cNvSpPr>
            <a:spLocks noGrp="1"/>
          </p:cNvSpPr>
          <p:nvPr>
            <p:ph type="dt" sz="half" idx="10"/>
          </p:nvPr>
        </p:nvSpPr>
        <p:spPr/>
        <p:txBody>
          <a:bodyPr/>
          <a:lstStyle/>
          <a:p>
            <a:fld id="{CA1DD624-D6C1-4261-AD5A-C221345FFB02}" type="datetimeFigureOut">
              <a:rPr lang="en-US" smtClean="0"/>
              <a:t>4/10/2023</a:t>
            </a:fld>
            <a:endParaRPr lang="en-US"/>
          </a:p>
        </p:txBody>
      </p:sp>
      <p:sp>
        <p:nvSpPr>
          <p:cNvPr id="8" name="Footer Placeholder 7">
            <a:extLst>
              <a:ext uri="{FF2B5EF4-FFF2-40B4-BE49-F238E27FC236}">
                <a16:creationId xmlns:a16="http://schemas.microsoft.com/office/drawing/2014/main" id="{D3988CD6-FDBE-4364-AA22-64F5BD7B39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4A040F-4ECD-4C58-AD58-C24604D55CFF}"/>
              </a:ext>
            </a:extLst>
          </p:cNvPr>
          <p:cNvSpPr>
            <a:spLocks noGrp="1"/>
          </p:cNvSpPr>
          <p:nvPr>
            <p:ph type="sldNum" sz="quarter" idx="12"/>
          </p:nvPr>
        </p:nvSpPr>
        <p:spPr/>
        <p:txBody>
          <a:bodyPr/>
          <a:lstStyle/>
          <a:p>
            <a:fld id="{A79CDCCF-3BF1-4EE9-A7F2-368CCFDCADC5}" type="slidenum">
              <a:rPr lang="en-US" smtClean="0"/>
              <a:t>‹#›</a:t>
            </a:fld>
            <a:endParaRPr lang="en-US"/>
          </a:p>
        </p:txBody>
      </p:sp>
    </p:spTree>
    <p:extLst>
      <p:ext uri="{BB962C8B-B14F-4D97-AF65-F5344CB8AC3E}">
        <p14:creationId xmlns:p14="http://schemas.microsoft.com/office/powerpoint/2010/main" val="1834298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56B2-359B-4BD4-B3A6-D12D5851AF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997C44-1AEA-40C9-945A-BD6FA667DF16}"/>
              </a:ext>
            </a:extLst>
          </p:cNvPr>
          <p:cNvSpPr>
            <a:spLocks noGrp="1"/>
          </p:cNvSpPr>
          <p:nvPr>
            <p:ph type="dt" sz="half" idx="10"/>
          </p:nvPr>
        </p:nvSpPr>
        <p:spPr/>
        <p:txBody>
          <a:bodyPr/>
          <a:lstStyle/>
          <a:p>
            <a:fld id="{CA1DD624-D6C1-4261-AD5A-C221345FFB02}" type="datetimeFigureOut">
              <a:rPr lang="en-US" smtClean="0"/>
              <a:t>4/10/2023</a:t>
            </a:fld>
            <a:endParaRPr lang="en-US"/>
          </a:p>
        </p:txBody>
      </p:sp>
      <p:sp>
        <p:nvSpPr>
          <p:cNvPr id="4" name="Footer Placeholder 3">
            <a:extLst>
              <a:ext uri="{FF2B5EF4-FFF2-40B4-BE49-F238E27FC236}">
                <a16:creationId xmlns:a16="http://schemas.microsoft.com/office/drawing/2014/main" id="{73B6BEB8-F349-4030-87C2-58F01A5A6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A88E83-3D69-4D14-839C-8531282C3E5F}"/>
              </a:ext>
            </a:extLst>
          </p:cNvPr>
          <p:cNvSpPr>
            <a:spLocks noGrp="1"/>
          </p:cNvSpPr>
          <p:nvPr>
            <p:ph type="sldNum" sz="quarter" idx="12"/>
          </p:nvPr>
        </p:nvSpPr>
        <p:spPr/>
        <p:txBody>
          <a:bodyPr/>
          <a:lstStyle/>
          <a:p>
            <a:fld id="{A79CDCCF-3BF1-4EE9-A7F2-368CCFDCADC5}" type="slidenum">
              <a:rPr lang="en-US" smtClean="0"/>
              <a:t>‹#›</a:t>
            </a:fld>
            <a:endParaRPr lang="en-US"/>
          </a:p>
        </p:txBody>
      </p:sp>
    </p:spTree>
    <p:extLst>
      <p:ext uri="{BB962C8B-B14F-4D97-AF65-F5344CB8AC3E}">
        <p14:creationId xmlns:p14="http://schemas.microsoft.com/office/powerpoint/2010/main" val="866780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CDDF6-27C9-4F2B-92FF-83FFF37817CF}"/>
              </a:ext>
            </a:extLst>
          </p:cNvPr>
          <p:cNvSpPr>
            <a:spLocks noGrp="1"/>
          </p:cNvSpPr>
          <p:nvPr>
            <p:ph type="dt" sz="half" idx="10"/>
          </p:nvPr>
        </p:nvSpPr>
        <p:spPr/>
        <p:txBody>
          <a:bodyPr/>
          <a:lstStyle/>
          <a:p>
            <a:fld id="{CA1DD624-D6C1-4261-AD5A-C221345FFB02}" type="datetimeFigureOut">
              <a:rPr lang="en-US" smtClean="0"/>
              <a:t>4/10/2023</a:t>
            </a:fld>
            <a:endParaRPr lang="en-US"/>
          </a:p>
        </p:txBody>
      </p:sp>
      <p:sp>
        <p:nvSpPr>
          <p:cNvPr id="3" name="Footer Placeholder 2">
            <a:extLst>
              <a:ext uri="{FF2B5EF4-FFF2-40B4-BE49-F238E27FC236}">
                <a16:creationId xmlns:a16="http://schemas.microsoft.com/office/drawing/2014/main" id="{DABD4266-C384-4FCA-A8C6-055513E78A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DFCEB-BB64-426B-BB47-D70F454C234F}"/>
              </a:ext>
            </a:extLst>
          </p:cNvPr>
          <p:cNvSpPr>
            <a:spLocks noGrp="1"/>
          </p:cNvSpPr>
          <p:nvPr>
            <p:ph type="sldNum" sz="quarter" idx="12"/>
          </p:nvPr>
        </p:nvSpPr>
        <p:spPr/>
        <p:txBody>
          <a:bodyPr/>
          <a:lstStyle/>
          <a:p>
            <a:fld id="{A79CDCCF-3BF1-4EE9-A7F2-368CCFDCADC5}" type="slidenum">
              <a:rPr lang="en-US" smtClean="0"/>
              <a:t>‹#›</a:t>
            </a:fld>
            <a:endParaRPr lang="en-US"/>
          </a:p>
        </p:txBody>
      </p:sp>
    </p:spTree>
    <p:extLst>
      <p:ext uri="{BB962C8B-B14F-4D97-AF65-F5344CB8AC3E}">
        <p14:creationId xmlns:p14="http://schemas.microsoft.com/office/powerpoint/2010/main" val="131937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A44B-65A3-4D93-BC09-58784D5384C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9B826-AD7F-45B0-B8FC-94F662028D8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C09B82-A782-4849-8F07-61B02CC6215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177054-3909-4C4E-B86B-3FB82690F73F}"/>
              </a:ext>
            </a:extLst>
          </p:cNvPr>
          <p:cNvSpPr>
            <a:spLocks noGrp="1"/>
          </p:cNvSpPr>
          <p:nvPr>
            <p:ph type="dt" sz="half" idx="10"/>
          </p:nvPr>
        </p:nvSpPr>
        <p:spPr/>
        <p:txBody>
          <a:bodyPr/>
          <a:lstStyle/>
          <a:p>
            <a:fld id="{CA1DD624-D6C1-4261-AD5A-C221345FFB02}" type="datetimeFigureOut">
              <a:rPr lang="en-US" smtClean="0"/>
              <a:t>4/10/2023</a:t>
            </a:fld>
            <a:endParaRPr lang="en-US"/>
          </a:p>
        </p:txBody>
      </p:sp>
      <p:sp>
        <p:nvSpPr>
          <p:cNvPr id="6" name="Footer Placeholder 5">
            <a:extLst>
              <a:ext uri="{FF2B5EF4-FFF2-40B4-BE49-F238E27FC236}">
                <a16:creationId xmlns:a16="http://schemas.microsoft.com/office/drawing/2014/main" id="{416DE6AB-47BC-4555-AD9E-19CA042A4C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67018-A464-4C37-8FA1-C58135D19470}"/>
              </a:ext>
            </a:extLst>
          </p:cNvPr>
          <p:cNvSpPr>
            <a:spLocks noGrp="1"/>
          </p:cNvSpPr>
          <p:nvPr>
            <p:ph type="sldNum" sz="quarter" idx="12"/>
          </p:nvPr>
        </p:nvSpPr>
        <p:spPr/>
        <p:txBody>
          <a:bodyPr/>
          <a:lstStyle/>
          <a:p>
            <a:fld id="{A79CDCCF-3BF1-4EE9-A7F2-368CCFDCADC5}" type="slidenum">
              <a:rPr lang="en-US" smtClean="0"/>
              <a:t>‹#›</a:t>
            </a:fld>
            <a:endParaRPr lang="en-US"/>
          </a:p>
        </p:txBody>
      </p:sp>
    </p:spTree>
    <p:extLst>
      <p:ext uri="{BB962C8B-B14F-4D97-AF65-F5344CB8AC3E}">
        <p14:creationId xmlns:p14="http://schemas.microsoft.com/office/powerpoint/2010/main" val="373169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DA6AB2-14CE-4E3C-A724-35A697CFA25E}"/>
              </a:ext>
            </a:extLst>
          </p:cNvPr>
          <p:cNvSpPr>
            <a:spLocks noGrp="1"/>
          </p:cNvSpPr>
          <p:nvPr>
            <p:ph type="body" sz="quarter" idx="10" hasCustomPrompt="1"/>
          </p:nvPr>
        </p:nvSpPr>
        <p:spPr>
          <a:xfrm>
            <a:off x="1401763" y="2013110"/>
            <a:ext cx="7091362" cy="1458753"/>
          </a:xfrm>
        </p:spPr>
        <p:txBody>
          <a:bodyPr anchor="ctr">
            <a:normAutofit/>
          </a:bodyPr>
          <a:lstStyle>
            <a:lvl1pPr marL="0" indent="0">
              <a:buNone/>
              <a:defRPr sz="4800" b="1">
                <a:ln>
                  <a:noFill/>
                </a:ln>
                <a:solidFill>
                  <a:srgbClr val="00447C"/>
                </a:solidFill>
              </a:defRPr>
            </a:lvl1pPr>
          </a:lstStyle>
          <a:p>
            <a:pPr lvl="0"/>
            <a:r>
              <a:rPr lang="en-US" dirty="0"/>
              <a:t>CLICK TO ADD TITLE</a:t>
            </a:r>
          </a:p>
        </p:txBody>
      </p:sp>
      <p:pic>
        <p:nvPicPr>
          <p:cNvPr id="11" name="Picture 10">
            <a:extLst>
              <a:ext uri="{FF2B5EF4-FFF2-40B4-BE49-F238E27FC236}">
                <a16:creationId xmlns:a16="http://schemas.microsoft.com/office/drawing/2014/main" id="{5A23CC6C-B3E4-4AB0-B2F4-79525617A3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 t="39187" r="-234" b="29247"/>
          <a:stretch/>
        </p:blipFill>
        <p:spPr>
          <a:xfrm>
            <a:off x="1" y="1"/>
            <a:ext cx="9165477" cy="1758461"/>
          </a:xfrm>
          <a:prstGeom prst="rect">
            <a:avLst/>
          </a:prstGeom>
        </p:spPr>
      </p:pic>
      <p:sp>
        <p:nvSpPr>
          <p:cNvPr id="12" name="Rectangle 11">
            <a:extLst>
              <a:ext uri="{FF2B5EF4-FFF2-40B4-BE49-F238E27FC236}">
                <a16:creationId xmlns:a16="http://schemas.microsoft.com/office/drawing/2014/main" id="{1EB7D6B7-33FA-400F-8E17-75437C9E47BB}"/>
              </a:ext>
            </a:extLst>
          </p:cNvPr>
          <p:cNvSpPr/>
          <p:nvPr userDrawn="1"/>
        </p:nvSpPr>
        <p:spPr>
          <a:xfrm>
            <a:off x="1" y="1210981"/>
            <a:ext cx="9144000" cy="547481"/>
          </a:xfrm>
          <a:prstGeom prst="rect">
            <a:avLst/>
          </a:prstGeom>
          <a:solidFill>
            <a:srgbClr val="14AAE8">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5" name="Rectangle 14">
            <a:extLst>
              <a:ext uri="{FF2B5EF4-FFF2-40B4-BE49-F238E27FC236}">
                <a16:creationId xmlns:a16="http://schemas.microsoft.com/office/drawing/2014/main" id="{A0CA58D6-DA97-4124-9AC3-5BED173E471C}"/>
              </a:ext>
            </a:extLst>
          </p:cNvPr>
          <p:cNvSpPr/>
          <p:nvPr userDrawn="1"/>
        </p:nvSpPr>
        <p:spPr>
          <a:xfrm>
            <a:off x="1" y="1758462"/>
            <a:ext cx="9165477" cy="3383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6" name="Rectangle 15">
            <a:extLst>
              <a:ext uri="{FF2B5EF4-FFF2-40B4-BE49-F238E27FC236}">
                <a16:creationId xmlns:a16="http://schemas.microsoft.com/office/drawing/2014/main" id="{E62039E1-DB35-4ACE-9684-C05C55E896FC}"/>
              </a:ext>
            </a:extLst>
          </p:cNvPr>
          <p:cNvSpPr/>
          <p:nvPr userDrawn="1"/>
        </p:nvSpPr>
        <p:spPr>
          <a:xfrm>
            <a:off x="-1" y="1758461"/>
            <a:ext cx="1283190" cy="339903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8" name="Rectangle 17">
            <a:extLst>
              <a:ext uri="{FF2B5EF4-FFF2-40B4-BE49-F238E27FC236}">
                <a16:creationId xmlns:a16="http://schemas.microsoft.com/office/drawing/2014/main" id="{13BDA1A2-0F52-481D-AA0D-8A4AEDA1EF3D}"/>
              </a:ext>
            </a:extLst>
          </p:cNvPr>
          <p:cNvSpPr/>
          <p:nvPr userDrawn="1"/>
        </p:nvSpPr>
        <p:spPr>
          <a:xfrm>
            <a:off x="-2" y="1210982"/>
            <a:ext cx="1283191" cy="547480"/>
          </a:xfrm>
          <a:prstGeom prst="rect">
            <a:avLst/>
          </a:prstGeom>
          <a:solidFill>
            <a:srgbClr val="14A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pic>
        <p:nvPicPr>
          <p:cNvPr id="9" name="Picture 8">
            <a:extLst>
              <a:ext uri="{FF2B5EF4-FFF2-40B4-BE49-F238E27FC236}">
                <a16:creationId xmlns:a16="http://schemas.microsoft.com/office/drawing/2014/main" id="{36C59186-F91A-45E2-BC44-C882CEFA97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294" y="1324841"/>
            <a:ext cx="885045" cy="317171"/>
          </a:xfrm>
          <a:prstGeom prst="rect">
            <a:avLst/>
          </a:prstGeom>
        </p:spPr>
      </p:pic>
      <p:sp>
        <p:nvSpPr>
          <p:cNvPr id="10" name="Text Placeholder 2">
            <a:extLst>
              <a:ext uri="{FF2B5EF4-FFF2-40B4-BE49-F238E27FC236}">
                <a16:creationId xmlns:a16="http://schemas.microsoft.com/office/drawing/2014/main" id="{76BD82F8-8370-4982-AE49-7904D72227B0}"/>
              </a:ext>
            </a:extLst>
          </p:cNvPr>
          <p:cNvSpPr>
            <a:spLocks noGrp="1"/>
          </p:cNvSpPr>
          <p:nvPr>
            <p:ph type="body" sz="quarter" idx="11" hasCustomPrompt="1"/>
          </p:nvPr>
        </p:nvSpPr>
        <p:spPr>
          <a:xfrm>
            <a:off x="1554163" y="2150270"/>
            <a:ext cx="7091362" cy="1458753"/>
          </a:xfrm>
        </p:spPr>
        <p:txBody>
          <a:bodyPr anchor="ctr">
            <a:normAutofit/>
          </a:bodyPr>
          <a:lstStyle>
            <a:lvl1pPr marL="0" indent="0">
              <a:buNone/>
              <a:defRPr sz="4800" b="1">
                <a:ln>
                  <a:noFill/>
                </a:ln>
                <a:solidFill>
                  <a:srgbClr val="00447C"/>
                </a:solidFill>
              </a:defRPr>
            </a:lvl1pPr>
          </a:lstStyle>
          <a:p>
            <a:pPr lvl="0"/>
            <a:r>
              <a:rPr lang="en-US" dirty="0"/>
              <a:t>CLICK TO ADD TITLE</a:t>
            </a:r>
          </a:p>
        </p:txBody>
      </p:sp>
    </p:spTree>
    <p:extLst>
      <p:ext uri="{BB962C8B-B14F-4D97-AF65-F5344CB8AC3E}">
        <p14:creationId xmlns:p14="http://schemas.microsoft.com/office/powerpoint/2010/main" val="146659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90304-8466-4457-BF0C-2C8F8C018D1F}"/>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0D120C-B0DB-49F5-84AE-B10A12BDF8A3}"/>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99FC46-AF76-49AD-85B4-C2CCF68B31E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BFF8E-30B7-4192-A6EE-76632BC13F4B}"/>
              </a:ext>
            </a:extLst>
          </p:cNvPr>
          <p:cNvSpPr>
            <a:spLocks noGrp="1"/>
          </p:cNvSpPr>
          <p:nvPr>
            <p:ph type="dt" sz="half" idx="10"/>
          </p:nvPr>
        </p:nvSpPr>
        <p:spPr/>
        <p:txBody>
          <a:bodyPr/>
          <a:lstStyle/>
          <a:p>
            <a:fld id="{CA1DD624-D6C1-4261-AD5A-C221345FFB02}" type="datetimeFigureOut">
              <a:rPr lang="en-US" smtClean="0"/>
              <a:t>4/10/2023</a:t>
            </a:fld>
            <a:endParaRPr lang="en-US"/>
          </a:p>
        </p:txBody>
      </p:sp>
      <p:sp>
        <p:nvSpPr>
          <p:cNvPr id="6" name="Footer Placeholder 5">
            <a:extLst>
              <a:ext uri="{FF2B5EF4-FFF2-40B4-BE49-F238E27FC236}">
                <a16:creationId xmlns:a16="http://schemas.microsoft.com/office/drawing/2014/main" id="{A9B4D25C-382F-45B5-812A-E4E103C37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473F9-9A61-42E7-8E85-D9AB8BEC4163}"/>
              </a:ext>
            </a:extLst>
          </p:cNvPr>
          <p:cNvSpPr>
            <a:spLocks noGrp="1"/>
          </p:cNvSpPr>
          <p:nvPr>
            <p:ph type="sldNum" sz="quarter" idx="12"/>
          </p:nvPr>
        </p:nvSpPr>
        <p:spPr/>
        <p:txBody>
          <a:bodyPr/>
          <a:lstStyle/>
          <a:p>
            <a:fld id="{A79CDCCF-3BF1-4EE9-A7F2-368CCFDCADC5}" type="slidenum">
              <a:rPr lang="en-US" smtClean="0"/>
              <a:t>‹#›</a:t>
            </a:fld>
            <a:endParaRPr lang="en-US"/>
          </a:p>
        </p:txBody>
      </p:sp>
    </p:spTree>
    <p:extLst>
      <p:ext uri="{BB962C8B-B14F-4D97-AF65-F5344CB8AC3E}">
        <p14:creationId xmlns:p14="http://schemas.microsoft.com/office/powerpoint/2010/main" val="3918778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B69A-C3C7-46BF-8DC0-3D788A79A4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73D517-33A3-4709-9277-675CE3ACD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D65CF-A439-4DC9-BE62-6545A295D450}"/>
              </a:ext>
            </a:extLst>
          </p:cNvPr>
          <p:cNvSpPr>
            <a:spLocks noGrp="1"/>
          </p:cNvSpPr>
          <p:nvPr>
            <p:ph type="dt" sz="half" idx="10"/>
          </p:nvPr>
        </p:nvSpPr>
        <p:spPr/>
        <p:txBody>
          <a:bodyPr/>
          <a:lstStyle/>
          <a:p>
            <a:fld id="{CA1DD624-D6C1-4261-AD5A-C221345FFB02}" type="datetimeFigureOut">
              <a:rPr lang="en-US" smtClean="0"/>
              <a:t>4/10/2023</a:t>
            </a:fld>
            <a:endParaRPr lang="en-US"/>
          </a:p>
        </p:txBody>
      </p:sp>
      <p:sp>
        <p:nvSpPr>
          <p:cNvPr id="5" name="Footer Placeholder 4">
            <a:extLst>
              <a:ext uri="{FF2B5EF4-FFF2-40B4-BE49-F238E27FC236}">
                <a16:creationId xmlns:a16="http://schemas.microsoft.com/office/drawing/2014/main" id="{924A5C74-F196-4680-8FE4-1B329A54B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DE4C0-9B64-4995-9946-01A78DBFB482}"/>
              </a:ext>
            </a:extLst>
          </p:cNvPr>
          <p:cNvSpPr>
            <a:spLocks noGrp="1"/>
          </p:cNvSpPr>
          <p:nvPr>
            <p:ph type="sldNum" sz="quarter" idx="12"/>
          </p:nvPr>
        </p:nvSpPr>
        <p:spPr/>
        <p:txBody>
          <a:bodyPr/>
          <a:lstStyle/>
          <a:p>
            <a:fld id="{A79CDCCF-3BF1-4EE9-A7F2-368CCFDCADC5}" type="slidenum">
              <a:rPr lang="en-US" smtClean="0"/>
              <a:t>‹#›</a:t>
            </a:fld>
            <a:endParaRPr lang="en-US"/>
          </a:p>
        </p:txBody>
      </p:sp>
    </p:spTree>
    <p:extLst>
      <p:ext uri="{BB962C8B-B14F-4D97-AF65-F5344CB8AC3E}">
        <p14:creationId xmlns:p14="http://schemas.microsoft.com/office/powerpoint/2010/main" val="2008944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7DAA43-E840-473E-8FAF-E88E66D03812}"/>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D9EB48-6A30-4860-AA55-50D8F5C3CCC0}"/>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D7423-7B91-4BA5-9E30-D627C8653146}"/>
              </a:ext>
            </a:extLst>
          </p:cNvPr>
          <p:cNvSpPr>
            <a:spLocks noGrp="1"/>
          </p:cNvSpPr>
          <p:nvPr>
            <p:ph type="dt" sz="half" idx="10"/>
          </p:nvPr>
        </p:nvSpPr>
        <p:spPr/>
        <p:txBody>
          <a:bodyPr/>
          <a:lstStyle/>
          <a:p>
            <a:fld id="{CA1DD624-D6C1-4261-AD5A-C221345FFB02}" type="datetimeFigureOut">
              <a:rPr lang="en-US" smtClean="0"/>
              <a:t>4/10/2023</a:t>
            </a:fld>
            <a:endParaRPr lang="en-US"/>
          </a:p>
        </p:txBody>
      </p:sp>
      <p:sp>
        <p:nvSpPr>
          <p:cNvPr id="5" name="Footer Placeholder 4">
            <a:extLst>
              <a:ext uri="{FF2B5EF4-FFF2-40B4-BE49-F238E27FC236}">
                <a16:creationId xmlns:a16="http://schemas.microsoft.com/office/drawing/2014/main" id="{823D9653-20EF-46B9-ABF6-BA46389C24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C54DC-6681-4C8A-9EE1-195C25F3485B}"/>
              </a:ext>
            </a:extLst>
          </p:cNvPr>
          <p:cNvSpPr>
            <a:spLocks noGrp="1"/>
          </p:cNvSpPr>
          <p:nvPr>
            <p:ph type="sldNum" sz="quarter" idx="12"/>
          </p:nvPr>
        </p:nvSpPr>
        <p:spPr/>
        <p:txBody>
          <a:bodyPr/>
          <a:lstStyle/>
          <a:p>
            <a:fld id="{A79CDCCF-3BF1-4EE9-A7F2-368CCFDCADC5}" type="slidenum">
              <a:rPr lang="en-US" smtClean="0"/>
              <a:t>‹#›</a:t>
            </a:fld>
            <a:endParaRPr lang="en-US"/>
          </a:p>
        </p:txBody>
      </p:sp>
    </p:spTree>
    <p:extLst>
      <p:ext uri="{BB962C8B-B14F-4D97-AF65-F5344CB8AC3E}">
        <p14:creationId xmlns:p14="http://schemas.microsoft.com/office/powerpoint/2010/main" val="328432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E23466-9587-4F3C-BC23-322CD769E979}"/>
              </a:ext>
            </a:extLst>
          </p:cNvPr>
          <p:cNvSpPr>
            <a:spLocks noGrp="1"/>
          </p:cNvSpPr>
          <p:nvPr>
            <p:ph type="title" hasCustomPrompt="1"/>
          </p:nvPr>
        </p:nvSpPr>
        <p:spPr>
          <a:xfrm>
            <a:off x="197516" y="123564"/>
            <a:ext cx="7320885" cy="497232"/>
          </a:xfrm>
        </p:spPr>
        <p:txBody>
          <a:bodyPr/>
          <a:lstStyle>
            <a:lvl1pPr>
              <a:defRPr/>
            </a:lvl1pPr>
          </a:lstStyle>
          <a:p>
            <a:r>
              <a:rPr lang="en-US" dirty="0"/>
              <a:t>Click to add title</a:t>
            </a:r>
          </a:p>
        </p:txBody>
      </p:sp>
    </p:spTree>
    <p:extLst>
      <p:ext uri="{BB962C8B-B14F-4D97-AF65-F5344CB8AC3E}">
        <p14:creationId xmlns:p14="http://schemas.microsoft.com/office/powerpoint/2010/main" val="400055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ext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72FF375-C6C4-4EEB-A5E8-D575871A7FB4}"/>
              </a:ext>
            </a:extLst>
          </p:cNvPr>
          <p:cNvSpPr>
            <a:spLocks noGrp="1"/>
          </p:cNvSpPr>
          <p:nvPr>
            <p:ph type="body" sz="quarter" idx="11"/>
          </p:nvPr>
        </p:nvSpPr>
        <p:spPr>
          <a:xfrm>
            <a:off x="457200" y="1140939"/>
            <a:ext cx="8242478" cy="33204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569F65C5-5F81-4546-B405-6B17C15A1938}"/>
              </a:ext>
            </a:extLst>
          </p:cNvPr>
          <p:cNvSpPr>
            <a:spLocks noGrp="1"/>
          </p:cNvSpPr>
          <p:nvPr>
            <p:ph type="title" hasCustomPrompt="1"/>
          </p:nvPr>
        </p:nvSpPr>
        <p:spPr>
          <a:xfrm>
            <a:off x="197516" y="123564"/>
            <a:ext cx="7320885" cy="497232"/>
          </a:xfrm>
        </p:spPr>
        <p:txBody>
          <a:bodyPr/>
          <a:lstStyle>
            <a:lvl1pPr>
              <a:defRPr/>
            </a:lvl1pPr>
          </a:lstStyle>
          <a:p>
            <a:r>
              <a:rPr lang="en-US" dirty="0"/>
              <a:t>Click to add title</a:t>
            </a:r>
          </a:p>
        </p:txBody>
      </p:sp>
    </p:spTree>
    <p:extLst>
      <p:ext uri="{BB962C8B-B14F-4D97-AF65-F5344CB8AC3E}">
        <p14:creationId xmlns:p14="http://schemas.microsoft.com/office/powerpoint/2010/main" val="248921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 boxes">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FEB8126-CB2D-4C35-B959-EDEB3B33E69F}"/>
              </a:ext>
            </a:extLst>
          </p:cNvPr>
          <p:cNvSpPr>
            <a:spLocks noGrp="1"/>
          </p:cNvSpPr>
          <p:nvPr>
            <p:ph sz="quarter" idx="11"/>
          </p:nvPr>
        </p:nvSpPr>
        <p:spPr>
          <a:xfrm>
            <a:off x="456418" y="1140404"/>
            <a:ext cx="4141341" cy="31939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F5D02607-A8D9-4AF2-AC7F-F2C6E6771FCA}"/>
              </a:ext>
            </a:extLst>
          </p:cNvPr>
          <p:cNvSpPr>
            <a:spLocks noGrp="1"/>
          </p:cNvSpPr>
          <p:nvPr>
            <p:ph sz="quarter" idx="12"/>
          </p:nvPr>
        </p:nvSpPr>
        <p:spPr>
          <a:xfrm>
            <a:off x="4675099" y="1140404"/>
            <a:ext cx="4064000" cy="31939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87A7E4A7-819D-492C-8CB5-3FA0B48AE9A1}"/>
              </a:ext>
            </a:extLst>
          </p:cNvPr>
          <p:cNvSpPr>
            <a:spLocks noGrp="1"/>
          </p:cNvSpPr>
          <p:nvPr>
            <p:ph type="title" hasCustomPrompt="1"/>
          </p:nvPr>
        </p:nvSpPr>
        <p:spPr>
          <a:xfrm>
            <a:off x="197516" y="123564"/>
            <a:ext cx="7320885" cy="497232"/>
          </a:xfrm>
        </p:spPr>
        <p:txBody>
          <a:bodyPr/>
          <a:lstStyle>
            <a:lvl1pPr>
              <a:defRPr/>
            </a:lvl1pPr>
          </a:lstStyle>
          <a:p>
            <a:r>
              <a:rPr lang="en-US" dirty="0"/>
              <a:t>Click to add title</a:t>
            </a:r>
          </a:p>
        </p:txBody>
      </p:sp>
    </p:spTree>
    <p:extLst>
      <p:ext uri="{BB962C8B-B14F-4D97-AF65-F5344CB8AC3E}">
        <p14:creationId xmlns:p14="http://schemas.microsoft.com/office/powerpoint/2010/main" val="105218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14B3D2-312D-4622-BE45-44D8730C472C}"/>
              </a:ext>
            </a:extLst>
          </p:cNvPr>
          <p:cNvSpPr>
            <a:spLocks noGrp="1"/>
          </p:cNvSpPr>
          <p:nvPr>
            <p:ph type="title" hasCustomPrompt="1"/>
          </p:nvPr>
        </p:nvSpPr>
        <p:spPr>
          <a:xfrm>
            <a:off x="197516" y="123564"/>
            <a:ext cx="7320885" cy="497232"/>
          </a:xfrm>
        </p:spPr>
        <p:txBody>
          <a:bodyPr/>
          <a:lstStyle>
            <a:lvl1pPr>
              <a:defRPr/>
            </a:lvl1pPr>
          </a:lstStyle>
          <a:p>
            <a:r>
              <a:rPr lang="en-US" dirty="0"/>
              <a:t>Click to add title</a:t>
            </a:r>
          </a:p>
        </p:txBody>
      </p:sp>
    </p:spTree>
    <p:extLst>
      <p:ext uri="{BB962C8B-B14F-4D97-AF65-F5344CB8AC3E}">
        <p14:creationId xmlns:p14="http://schemas.microsoft.com/office/powerpoint/2010/main" val="353210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393406" y="1198659"/>
            <a:ext cx="8387898" cy="33047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726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393406" y="1198659"/>
            <a:ext cx="8387898" cy="33047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6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3406" y="1198659"/>
            <a:ext cx="8387898" cy="33047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87857" y="-558041"/>
            <a:ext cx="3197602" cy="600164"/>
          </a:xfrm>
          <a:prstGeom prst="rect">
            <a:avLst/>
          </a:prstGeom>
          <a:noFill/>
        </p:spPr>
        <p:txBody>
          <a:bodyPr wrap="square" rtlCol="0">
            <a:spAutoFit/>
          </a:bodyPr>
          <a:lstStyle/>
          <a:p>
            <a:r>
              <a:rPr lang="en-US" sz="1100" dirty="0"/>
              <a:t>To change out the photo, go to: VIEW&gt; Slide Master. Right click on pic &gt; change picture. Please adjust the image to match</a:t>
            </a:r>
            <a:r>
              <a:rPr lang="en-US" sz="1100" baseline="0" dirty="0"/>
              <a:t> the</a:t>
            </a:r>
            <a:r>
              <a:rPr lang="en-US" sz="1100" dirty="0"/>
              <a:t> height</a:t>
            </a:r>
            <a:r>
              <a:rPr lang="en-US" sz="1100" baseline="0" dirty="0"/>
              <a:t> of title</a:t>
            </a:r>
            <a:r>
              <a:rPr lang="en-US" sz="1100" dirty="0"/>
              <a:t> bar</a:t>
            </a:r>
          </a:p>
        </p:txBody>
      </p:sp>
      <p:sp>
        <p:nvSpPr>
          <p:cNvPr id="2" name="Title Placeholder 1"/>
          <p:cNvSpPr>
            <a:spLocks noGrp="1"/>
          </p:cNvSpPr>
          <p:nvPr>
            <p:ph type="title"/>
          </p:nvPr>
        </p:nvSpPr>
        <p:spPr>
          <a:xfrm>
            <a:off x="197516" y="123564"/>
            <a:ext cx="7320885" cy="497232"/>
          </a:xfrm>
          <a:prstGeom prst="rect">
            <a:avLst/>
          </a:prstGeom>
          <a:noFill/>
        </p:spPr>
        <p:txBody>
          <a:bodyPr vert="horz" lIns="91440" tIns="45720" rIns="91440" bIns="45720" rtlCol="0" anchor="b">
            <a:noAutofit/>
          </a:bodyPr>
          <a:lstStyle/>
          <a:p>
            <a:r>
              <a:rPr lang="en-US" dirty="0"/>
              <a:t>Click to edit Master title style</a:t>
            </a:r>
          </a:p>
        </p:txBody>
      </p:sp>
      <p:sp>
        <p:nvSpPr>
          <p:cNvPr id="12" name="TextBox 11"/>
          <p:cNvSpPr txBox="1"/>
          <p:nvPr userDrawn="1"/>
        </p:nvSpPr>
        <p:spPr>
          <a:xfrm>
            <a:off x="-91332" y="5246989"/>
            <a:ext cx="3258827" cy="600164"/>
          </a:xfrm>
          <a:prstGeom prst="rect">
            <a:avLst/>
          </a:prstGeom>
          <a:noFill/>
        </p:spPr>
        <p:txBody>
          <a:bodyPr wrap="square" rtlCol="0">
            <a:spAutoFit/>
          </a:bodyPr>
          <a:lstStyle/>
          <a:p>
            <a:r>
              <a:rPr lang="en-US" sz="1100" dirty="0"/>
              <a:t>To enter division name and title , go to: VIEW&gt; Slide Master. Highlight ‘division name’, type and replace. Highlight ‘presentation title’, type and replace</a:t>
            </a:r>
          </a:p>
        </p:txBody>
      </p:sp>
      <p:sp>
        <p:nvSpPr>
          <p:cNvPr id="13" name="Rectangle 12">
            <a:extLst>
              <a:ext uri="{FF2B5EF4-FFF2-40B4-BE49-F238E27FC236}">
                <a16:creationId xmlns:a16="http://schemas.microsoft.com/office/drawing/2014/main" id="{F92921CE-A255-4AF4-8695-F96CA52FEF38}"/>
              </a:ext>
            </a:extLst>
          </p:cNvPr>
          <p:cNvSpPr/>
          <p:nvPr userDrawn="1"/>
        </p:nvSpPr>
        <p:spPr>
          <a:xfrm>
            <a:off x="-1" y="142885"/>
            <a:ext cx="330979" cy="514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6" name="Rectangle 15">
            <a:extLst>
              <a:ext uri="{FF2B5EF4-FFF2-40B4-BE49-F238E27FC236}">
                <a16:creationId xmlns:a16="http://schemas.microsoft.com/office/drawing/2014/main" id="{5044CF58-7149-4667-8E8A-2A8D65D54B20}"/>
              </a:ext>
            </a:extLst>
          </p:cNvPr>
          <p:cNvSpPr/>
          <p:nvPr userDrawn="1"/>
        </p:nvSpPr>
        <p:spPr>
          <a:xfrm>
            <a:off x="-1" y="-17893"/>
            <a:ext cx="266332" cy="51753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8" name="Rectangle 17">
            <a:extLst>
              <a:ext uri="{FF2B5EF4-FFF2-40B4-BE49-F238E27FC236}">
                <a16:creationId xmlns:a16="http://schemas.microsoft.com/office/drawing/2014/main" id="{70167F31-D935-457A-B20C-DB9E50F7588C}"/>
              </a:ext>
            </a:extLst>
          </p:cNvPr>
          <p:cNvSpPr/>
          <p:nvPr userDrawn="1"/>
        </p:nvSpPr>
        <p:spPr>
          <a:xfrm>
            <a:off x="0" y="4853994"/>
            <a:ext cx="266332" cy="1939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20" name="Rectangle 19">
            <a:extLst>
              <a:ext uri="{FF2B5EF4-FFF2-40B4-BE49-F238E27FC236}">
                <a16:creationId xmlns:a16="http://schemas.microsoft.com/office/drawing/2014/main" id="{D7D44C9B-EA7F-46B2-8177-8C707CE755BD}"/>
              </a:ext>
            </a:extLst>
          </p:cNvPr>
          <p:cNvSpPr/>
          <p:nvPr userDrawn="1"/>
        </p:nvSpPr>
        <p:spPr>
          <a:xfrm>
            <a:off x="-1" y="115110"/>
            <a:ext cx="266332" cy="514142"/>
          </a:xfrm>
          <a:prstGeom prst="rect">
            <a:avLst/>
          </a:prstGeom>
          <a:solidFill>
            <a:srgbClr val="14A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14" name="TextBox 13">
            <a:extLst>
              <a:ext uri="{FF2B5EF4-FFF2-40B4-BE49-F238E27FC236}">
                <a16:creationId xmlns:a16="http://schemas.microsoft.com/office/drawing/2014/main" id="{974B6B92-FB6C-48F3-BCE4-574605B0B3A1}"/>
              </a:ext>
            </a:extLst>
          </p:cNvPr>
          <p:cNvSpPr txBox="1"/>
          <p:nvPr userDrawn="1"/>
        </p:nvSpPr>
        <p:spPr>
          <a:xfrm>
            <a:off x="333550" y="4843221"/>
            <a:ext cx="8177576" cy="215444"/>
          </a:xfrm>
          <a:prstGeom prst="rect">
            <a:avLst/>
          </a:prstGeom>
          <a:noFill/>
        </p:spPr>
        <p:txBody>
          <a:bodyPr wrap="square" rtlCol="0" anchor="ctr">
            <a:spAutoFit/>
          </a:bodyPr>
          <a:lstStyle/>
          <a:p>
            <a:pPr algn="l"/>
            <a:r>
              <a:rPr lang="en-US" sz="800" b="1" dirty="0">
                <a:solidFill>
                  <a:schemeClr val="tx1">
                    <a:lumMod val="65000"/>
                    <a:lumOff val="35000"/>
                  </a:schemeClr>
                </a:solidFill>
                <a:latin typeface="Arial" panose="020B0604020202020204" pitchFamily="34" charset="0"/>
                <a:cs typeface="Arial" panose="020B0604020202020204" pitchFamily="34" charset="0"/>
              </a:rPr>
              <a:t>Scheduling Dept. </a:t>
            </a:r>
            <a:r>
              <a:rPr lang="en-US" sz="800" baseline="0" dirty="0">
                <a:solidFill>
                  <a:schemeClr val="tx1">
                    <a:lumMod val="65000"/>
                    <a:lumOff val="35000"/>
                  </a:schemeClr>
                </a:solidFill>
                <a:latin typeface="Arial" panose="020B0604020202020204" pitchFamily="34" charset="0"/>
                <a:cs typeface="Arial" panose="020B0604020202020204" pitchFamily="34" charset="0"/>
              </a:rPr>
              <a:t>&gt; Subcontractor Outreach</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Picture 14" descr="A picture containing drawing&#10;&#10;Description automatically generated">
            <a:extLst>
              <a:ext uri="{FF2B5EF4-FFF2-40B4-BE49-F238E27FC236}">
                <a16:creationId xmlns:a16="http://schemas.microsoft.com/office/drawing/2014/main" id="{30244B99-4814-4A24-8DBD-8CB8EED0069C}"/>
              </a:ext>
            </a:extLst>
          </p:cNvPr>
          <p:cNvPicPr>
            <a:picLocks noChangeAspect="1"/>
          </p:cNvPicPr>
          <p:nvPr userDrawn="1"/>
        </p:nvPicPr>
        <p:blipFill rotWithShape="1">
          <a:blip r:embed="rId23" cstate="print">
            <a:extLst>
              <a:ext uri="{28A0092B-C50C-407E-A947-70E740481C1C}">
                <a14:useLocalDpi xmlns:a14="http://schemas.microsoft.com/office/drawing/2010/main" val="0"/>
              </a:ext>
            </a:extLst>
          </a:blip>
          <a:srcRect t="13412" b="8234"/>
          <a:stretch/>
        </p:blipFill>
        <p:spPr>
          <a:xfrm>
            <a:off x="7920990" y="151266"/>
            <a:ext cx="1089660" cy="462748"/>
          </a:xfrm>
          <a:prstGeom prst="rect">
            <a:avLst/>
          </a:prstGeom>
        </p:spPr>
      </p:pic>
    </p:spTree>
    <p:extLst>
      <p:ext uri="{BB962C8B-B14F-4D97-AF65-F5344CB8AC3E}">
        <p14:creationId xmlns:p14="http://schemas.microsoft.com/office/powerpoint/2010/main" val="8125192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 id="2147483658" r:id="rId4"/>
    <p:sldLayoutId id="2147483656" r:id="rId5"/>
    <p:sldLayoutId id="2147483657" r:id="rId6"/>
    <p:sldLayoutId id="2147483654" r:id="rId7"/>
    <p:sldLayoutId id="2147483671" r:id="rId8"/>
    <p:sldLayoutId id="2147483672" r:id="rId9"/>
    <p:sldLayoutId id="2147483673" r:id="rId10"/>
    <p:sldLayoutId id="2147483674" r:id="rId11"/>
    <p:sldLayoutId id="2147483676" r:id="rId12"/>
    <p:sldLayoutId id="2147483677" r:id="rId13"/>
    <p:sldLayoutId id="2147483678" r:id="rId14"/>
    <p:sldLayoutId id="2147483682" r:id="rId15"/>
    <p:sldLayoutId id="2147483684" r:id="rId16"/>
    <p:sldLayoutId id="2147483685" r:id="rId17"/>
    <p:sldLayoutId id="2147483687" r:id="rId18"/>
    <p:sldLayoutId id="2147483689" r:id="rId19"/>
    <p:sldLayoutId id="2147483690" r:id="rId20"/>
    <p:sldLayoutId id="214748369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182880" algn="l" defTabSz="685800" rtl="0" eaLnBrk="1" latinLnBrk="0" hangingPunct="1">
        <a:lnSpc>
          <a:spcPct val="90000"/>
        </a:lnSpc>
        <a:spcBef>
          <a:spcPct val="0"/>
        </a:spcBef>
        <a:buNone/>
        <a:defRPr sz="2800" b="1" kern="1200">
          <a:solidFill>
            <a:srgbClr val="00447C"/>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2C4974"/>
        </a:buClr>
        <a:buSzPct val="70000"/>
        <a:buFont typeface="Wingdings 3" panose="05040102010807070707" pitchFamily="18" charset="2"/>
        <a:buChar char="}"/>
        <a:defRPr sz="21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AAC123-715E-41D4-8114-15C02C6C16BD}"/>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4B8C6F-4626-4B48-A38F-7A9161DD923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8FBA3-8174-4C8D-9A11-FD41F703D96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A1DD624-D6C1-4261-AD5A-C221345FFB02}" type="datetimeFigureOut">
              <a:rPr lang="en-US" smtClean="0"/>
              <a:t>4/10/2023</a:t>
            </a:fld>
            <a:endParaRPr lang="en-US"/>
          </a:p>
        </p:txBody>
      </p:sp>
      <p:sp>
        <p:nvSpPr>
          <p:cNvPr id="5" name="Footer Placeholder 4">
            <a:extLst>
              <a:ext uri="{FF2B5EF4-FFF2-40B4-BE49-F238E27FC236}">
                <a16:creationId xmlns:a16="http://schemas.microsoft.com/office/drawing/2014/main" id="{86B260ED-61FE-4EF6-883F-4D805CD6A244}"/>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64149B-57D5-4BB4-B6DE-1079125013F3}"/>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9CDCCF-3BF1-4EE9-A7F2-368CCFDCADC5}" type="slidenum">
              <a:rPr lang="en-US" smtClean="0"/>
              <a:t>‹#›</a:t>
            </a:fld>
            <a:endParaRPr lang="en-US"/>
          </a:p>
        </p:txBody>
      </p:sp>
    </p:spTree>
    <p:extLst>
      <p:ext uri="{BB962C8B-B14F-4D97-AF65-F5344CB8AC3E}">
        <p14:creationId xmlns:p14="http://schemas.microsoft.com/office/powerpoint/2010/main" val="341542072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6.sv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8EA2572-35C3-4FB3-8E57-C3437F02E933}"/>
              </a:ext>
            </a:extLst>
          </p:cNvPr>
          <p:cNvSpPr>
            <a:spLocks noGrp="1"/>
          </p:cNvSpPr>
          <p:nvPr>
            <p:ph type="body" sz="quarter" idx="10"/>
          </p:nvPr>
        </p:nvSpPr>
        <p:spPr>
          <a:xfrm>
            <a:off x="479207" y="3674745"/>
            <a:ext cx="6274289" cy="700853"/>
          </a:xfrm>
        </p:spPr>
        <p:txBody>
          <a:bodyPr>
            <a:noAutofit/>
          </a:bodyPr>
          <a:lstStyle/>
          <a:p>
            <a:r>
              <a:rPr lang="en-US" sz="2400" dirty="0"/>
              <a:t>EQUIP Program</a:t>
            </a:r>
          </a:p>
          <a:p>
            <a:r>
              <a:rPr lang="en-US" sz="2400" dirty="0"/>
              <a:t>Planning &amp; Scheduling Training</a:t>
            </a:r>
          </a:p>
        </p:txBody>
      </p:sp>
      <p:sp>
        <p:nvSpPr>
          <p:cNvPr id="7" name="Text Placeholder 6">
            <a:extLst>
              <a:ext uri="{FF2B5EF4-FFF2-40B4-BE49-F238E27FC236}">
                <a16:creationId xmlns:a16="http://schemas.microsoft.com/office/drawing/2014/main" id="{6614A014-C10E-4D34-B7E0-BA3CB49A3395}"/>
              </a:ext>
            </a:extLst>
          </p:cNvPr>
          <p:cNvSpPr>
            <a:spLocks noGrp="1"/>
          </p:cNvSpPr>
          <p:nvPr>
            <p:ph type="body" sz="quarter" idx="11"/>
          </p:nvPr>
        </p:nvSpPr>
        <p:spPr/>
        <p:txBody>
          <a:bodyPr>
            <a:normAutofit/>
          </a:bodyPr>
          <a:lstStyle/>
          <a:p>
            <a:r>
              <a:rPr lang="en-US" sz="1400" dirty="0"/>
              <a:t>April 18, 2023</a:t>
            </a:r>
          </a:p>
        </p:txBody>
      </p:sp>
    </p:spTree>
    <p:extLst>
      <p:ext uri="{BB962C8B-B14F-4D97-AF65-F5344CB8AC3E}">
        <p14:creationId xmlns:p14="http://schemas.microsoft.com/office/powerpoint/2010/main" val="200777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798" y="81156"/>
            <a:ext cx="6981871" cy="623717"/>
          </a:xfrm>
        </p:spPr>
        <p:txBody>
          <a:bodyPr vert="horz" lIns="82296" tIns="41148" rIns="82296" bIns="41148" rtlCol="0" anchor="ctr">
            <a:normAutofit/>
          </a:bodyPr>
          <a:lstStyle/>
          <a:p>
            <a:r>
              <a:rPr lang="en-US" b="1" dirty="0"/>
              <a:t>Durations</a:t>
            </a:r>
          </a:p>
        </p:txBody>
      </p:sp>
      <p:sp>
        <p:nvSpPr>
          <p:cNvPr id="7" name="Content Placeholder 2">
            <a:extLst>
              <a:ext uri="{FF2B5EF4-FFF2-40B4-BE49-F238E27FC236}">
                <a16:creationId xmlns:a16="http://schemas.microsoft.com/office/drawing/2014/main" id="{B42A5CCA-31E7-470F-90BC-4C78D1E11C1A}"/>
              </a:ext>
            </a:extLst>
          </p:cNvPr>
          <p:cNvSpPr>
            <a:spLocks noGrp="1"/>
          </p:cNvSpPr>
          <p:nvPr>
            <p:ph idx="1"/>
          </p:nvPr>
        </p:nvSpPr>
        <p:spPr>
          <a:xfrm>
            <a:off x="662940" y="627936"/>
            <a:ext cx="7886700" cy="3771900"/>
          </a:xfrm>
        </p:spPr>
        <p:txBody>
          <a:bodyPr>
            <a:normAutofit/>
          </a:bodyPr>
          <a:lstStyle/>
          <a:p>
            <a:pPr lvl="1"/>
            <a:endParaRPr lang="en-US" dirty="0"/>
          </a:p>
          <a:p>
            <a:pPr lvl="1"/>
            <a:endParaRPr lang="en-US" dirty="0"/>
          </a:p>
          <a:p>
            <a:pPr lvl="1"/>
            <a:endParaRPr lang="en-US" dirty="0"/>
          </a:p>
          <a:p>
            <a:endParaRPr lang="en-US" dirty="0"/>
          </a:p>
          <a:p>
            <a:endParaRPr lang="en-US" sz="1800" dirty="0"/>
          </a:p>
        </p:txBody>
      </p:sp>
      <p:pic>
        <p:nvPicPr>
          <p:cNvPr id="9" name="Picture 8">
            <a:extLst>
              <a:ext uri="{FF2B5EF4-FFF2-40B4-BE49-F238E27FC236}">
                <a16:creationId xmlns:a16="http://schemas.microsoft.com/office/drawing/2014/main" id="{EAD160B2-92FD-46FC-87AF-D964F1A844C2}"/>
              </a:ext>
            </a:extLst>
          </p:cNvPr>
          <p:cNvPicPr>
            <a:picLocks noChangeAspect="1"/>
          </p:cNvPicPr>
          <p:nvPr/>
        </p:nvPicPr>
        <p:blipFill rotWithShape="1">
          <a:blip r:embed="rId2"/>
          <a:srcRect t="27731" b="5876"/>
          <a:stretch/>
        </p:blipFill>
        <p:spPr>
          <a:xfrm>
            <a:off x="4366260" y="857250"/>
            <a:ext cx="3883338" cy="3847338"/>
          </a:xfrm>
          <a:prstGeom prst="rect">
            <a:avLst/>
          </a:prstGeom>
        </p:spPr>
      </p:pic>
      <p:sp>
        <p:nvSpPr>
          <p:cNvPr id="10" name="Content Placeholder 2">
            <a:extLst>
              <a:ext uri="{FF2B5EF4-FFF2-40B4-BE49-F238E27FC236}">
                <a16:creationId xmlns:a16="http://schemas.microsoft.com/office/drawing/2014/main" id="{1B3747A7-0E35-4816-B343-3DE3420D4FCD}"/>
              </a:ext>
            </a:extLst>
          </p:cNvPr>
          <p:cNvSpPr txBox="1">
            <a:spLocks/>
          </p:cNvSpPr>
          <p:nvPr/>
        </p:nvSpPr>
        <p:spPr>
          <a:xfrm>
            <a:off x="578437" y="780313"/>
            <a:ext cx="4011198" cy="3771900"/>
          </a:xfrm>
          <a:prstGeom prst="rect">
            <a:avLst/>
          </a:prstGeom>
        </p:spPr>
        <p:txBody>
          <a:bodyPr vert="horz" lIns="82296" tIns="41148" rIns="82296" bIns="41148" rtlCol="0">
            <a:normAutofit/>
          </a:bodyPr>
          <a:lstStyle>
            <a:lvl1pPr marL="171450" indent="-171450" algn="l" defTabSz="685800" rtl="0" eaLnBrk="1" latinLnBrk="0" hangingPunct="1">
              <a:lnSpc>
                <a:spcPct val="90000"/>
              </a:lnSpc>
              <a:spcBef>
                <a:spcPts val="750"/>
              </a:spcBef>
              <a:buClr>
                <a:srgbClr val="2C4974"/>
              </a:buClr>
              <a:buSzPct val="70000"/>
              <a:buFont typeface="Wingdings 3" panose="05040102010807070707" pitchFamily="18" charset="2"/>
              <a:buChar char="}"/>
              <a:defRPr sz="21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90" dirty="0"/>
              <a:t>Durations</a:t>
            </a:r>
          </a:p>
          <a:p>
            <a:pPr lvl="1"/>
            <a:r>
              <a:rPr lang="en-US" sz="1620" dirty="0"/>
              <a:t>Durations should be meaningful</a:t>
            </a:r>
          </a:p>
          <a:p>
            <a:pPr lvl="1"/>
            <a:endParaRPr lang="en-US" sz="1620" dirty="0"/>
          </a:p>
          <a:p>
            <a:pPr lvl="1"/>
            <a:r>
              <a:rPr lang="en-US" sz="1620" dirty="0"/>
              <a:t>No dart throws!</a:t>
            </a:r>
          </a:p>
          <a:p>
            <a:pPr lvl="1"/>
            <a:endParaRPr lang="en-US" sz="1620" dirty="0"/>
          </a:p>
          <a:p>
            <a:pPr lvl="1"/>
            <a:r>
              <a:rPr lang="en-US" sz="1620" dirty="0"/>
              <a:t>Use quantity take-offs and production rates to calculate durations</a:t>
            </a:r>
          </a:p>
          <a:p>
            <a:pPr lvl="1"/>
            <a:endParaRPr lang="en-US" sz="1620" dirty="0"/>
          </a:p>
          <a:p>
            <a:pPr lvl="1"/>
            <a:r>
              <a:rPr lang="en-US" sz="1620" dirty="0"/>
              <a:t>Don’t neglect resource considerations</a:t>
            </a:r>
          </a:p>
          <a:p>
            <a:endParaRPr lang="en-US" sz="1890" dirty="0"/>
          </a:p>
          <a:p>
            <a:endParaRPr lang="en-US" sz="1890" dirty="0"/>
          </a:p>
          <a:p>
            <a:pPr lvl="1"/>
            <a:endParaRPr lang="en-US" sz="1620" dirty="0"/>
          </a:p>
          <a:p>
            <a:endParaRPr lang="en-US" sz="1890" dirty="0"/>
          </a:p>
          <a:p>
            <a:endParaRPr lang="en-US" sz="1800" dirty="0"/>
          </a:p>
        </p:txBody>
      </p:sp>
    </p:spTree>
    <p:extLst>
      <p:ext uri="{BB962C8B-B14F-4D97-AF65-F5344CB8AC3E}">
        <p14:creationId xmlns:p14="http://schemas.microsoft.com/office/powerpoint/2010/main" val="292488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Relationships</a:t>
            </a:r>
          </a:p>
        </p:txBody>
      </p:sp>
      <p:sp>
        <p:nvSpPr>
          <p:cNvPr id="8" name="Rectangle 3"/>
          <p:cNvSpPr>
            <a:spLocks noGrp="1" noChangeArrowheads="1"/>
          </p:cNvSpPr>
          <p:nvPr>
            <p:ph idx="1"/>
          </p:nvPr>
        </p:nvSpPr>
        <p:spPr>
          <a:xfrm>
            <a:off x="797446" y="1062990"/>
            <a:ext cx="7549108" cy="3304726"/>
          </a:xfrm>
        </p:spPr>
        <p:txBody>
          <a:bodyPr>
            <a:normAutofit fontScale="92500" lnSpcReduction="20000"/>
          </a:bodyPr>
          <a:lstStyle/>
          <a:p>
            <a:r>
              <a:rPr lang="en-US" dirty="0"/>
              <a:t>Types of Relationships</a:t>
            </a:r>
          </a:p>
          <a:p>
            <a:pPr lvl="1"/>
            <a:r>
              <a:rPr lang="en-US" dirty="0"/>
              <a:t>Physical (hard logic)</a:t>
            </a:r>
          </a:p>
          <a:p>
            <a:pPr lvl="1"/>
            <a:r>
              <a:rPr lang="en-US" dirty="0"/>
              <a:t>Preferential (soft logic)</a:t>
            </a:r>
          </a:p>
          <a:p>
            <a:pPr lvl="2"/>
            <a:r>
              <a:rPr lang="en-US" dirty="0"/>
              <a:t>Safety</a:t>
            </a:r>
          </a:p>
          <a:p>
            <a:pPr lvl="2"/>
            <a:r>
              <a:rPr lang="en-US" dirty="0"/>
              <a:t>Resource</a:t>
            </a:r>
          </a:p>
          <a:p>
            <a:pPr lvl="2"/>
            <a:r>
              <a:rPr lang="en-US" dirty="0"/>
              <a:t>Access</a:t>
            </a:r>
          </a:p>
          <a:p>
            <a:r>
              <a:rPr lang="en-US" dirty="0"/>
              <a:t>Types of Relationship Logic</a:t>
            </a:r>
          </a:p>
          <a:p>
            <a:pPr lvl="1"/>
            <a:r>
              <a:rPr lang="en-US" dirty="0"/>
              <a:t>Finish to Start (FS)</a:t>
            </a:r>
          </a:p>
          <a:p>
            <a:pPr lvl="1"/>
            <a:r>
              <a:rPr lang="en-US" dirty="0"/>
              <a:t>Start to Start (SS)</a:t>
            </a:r>
          </a:p>
          <a:p>
            <a:pPr lvl="1"/>
            <a:r>
              <a:rPr lang="en-US" dirty="0"/>
              <a:t>Finish to Finish (FF)</a:t>
            </a:r>
          </a:p>
          <a:p>
            <a:pPr lvl="1"/>
            <a:r>
              <a:rPr lang="en-US" dirty="0"/>
              <a:t>Start to Finish (SF) – not to be used</a:t>
            </a:r>
          </a:p>
          <a:p>
            <a:r>
              <a:rPr lang="en-US" dirty="0"/>
              <a:t>In a “complete” network only one activity will not have a predecessor and only one activity will not have a successor</a:t>
            </a:r>
          </a:p>
          <a:p>
            <a:pPr lvl="2"/>
            <a:endParaRPr lang="en-US" dirty="0"/>
          </a:p>
        </p:txBody>
      </p:sp>
      <p:pic>
        <p:nvPicPr>
          <p:cNvPr id="2" name="Picture 1">
            <a:extLst>
              <a:ext uri="{FF2B5EF4-FFF2-40B4-BE49-F238E27FC236}">
                <a16:creationId xmlns:a16="http://schemas.microsoft.com/office/drawing/2014/main" id="{B34E3B95-A36F-431A-A6FA-91967874FBB1}"/>
              </a:ext>
            </a:extLst>
          </p:cNvPr>
          <p:cNvPicPr>
            <a:picLocks noChangeAspect="1"/>
          </p:cNvPicPr>
          <p:nvPr/>
        </p:nvPicPr>
        <p:blipFill rotWithShape="1">
          <a:blip r:embed="rId2"/>
          <a:srcRect l="16646" t="22430" r="10079" b="26668"/>
          <a:stretch/>
        </p:blipFill>
        <p:spPr>
          <a:xfrm>
            <a:off x="4149383" y="1549494"/>
            <a:ext cx="3988778" cy="1570897"/>
          </a:xfrm>
          <a:prstGeom prst="rect">
            <a:avLst/>
          </a:prstGeom>
        </p:spPr>
      </p:pic>
    </p:spTree>
    <p:extLst>
      <p:ext uri="{BB962C8B-B14F-4D97-AF65-F5344CB8AC3E}">
        <p14:creationId xmlns:p14="http://schemas.microsoft.com/office/powerpoint/2010/main" val="2837853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Scheduling Terms - Relationships</a:t>
            </a:r>
          </a:p>
        </p:txBody>
      </p:sp>
      <p:sp>
        <p:nvSpPr>
          <p:cNvPr id="3" name="TextBox 2"/>
          <p:cNvSpPr txBox="1"/>
          <p:nvPr/>
        </p:nvSpPr>
        <p:spPr>
          <a:xfrm>
            <a:off x="594360" y="1315620"/>
            <a:ext cx="8092440" cy="389138"/>
          </a:xfrm>
          <a:prstGeom prst="rect">
            <a:avLst/>
          </a:prstGeom>
        </p:spPr>
        <p:txBody>
          <a:bodyPr/>
          <a:lstStyle>
            <a:defPPr>
              <a:defRPr lang="en-US"/>
            </a:defPPr>
            <a:lvl1pPr indent="0">
              <a:spcBef>
                <a:spcPct val="20000"/>
              </a:spcBef>
              <a:buFont typeface="Arial" pitchFamily="34" charset="0"/>
              <a:buNone/>
              <a:defRPr sz="3200">
                <a:solidFill>
                  <a:srgbClr val="002060"/>
                </a:solidFill>
              </a:defRPr>
            </a:lvl1pPr>
            <a:lvl2pPr marL="742950" indent="-285750">
              <a:spcBef>
                <a:spcPct val="20000"/>
              </a:spcBef>
              <a:buFont typeface="Arial" pitchFamily="34" charset="0"/>
              <a:buChar char="–"/>
              <a:defRPr sz="2800">
                <a:solidFill>
                  <a:srgbClr val="002060"/>
                </a:solidFill>
              </a:defRPr>
            </a:lvl2pPr>
            <a:lvl3pPr marL="1143000" indent="-228600">
              <a:spcBef>
                <a:spcPct val="20000"/>
              </a:spcBef>
              <a:buFont typeface="Arial" pitchFamily="34" charset="0"/>
              <a:buChar char="•"/>
              <a:defRPr sz="2400">
                <a:solidFill>
                  <a:srgbClr val="002060"/>
                </a:solidFill>
              </a:defRPr>
            </a:lvl3pPr>
            <a:lvl4pPr marL="1600200" indent="-228600">
              <a:spcBef>
                <a:spcPct val="20000"/>
              </a:spcBef>
              <a:buFont typeface="Arial" pitchFamily="34" charset="0"/>
              <a:buChar char="–"/>
              <a:defRPr sz="2000">
                <a:solidFill>
                  <a:srgbClr val="002060"/>
                </a:solidFill>
              </a:defRPr>
            </a:lvl4pPr>
            <a:lvl5pPr marL="2057400" indent="-228600">
              <a:spcBef>
                <a:spcPct val="20000"/>
              </a:spcBef>
              <a:buFont typeface="Arial" pitchFamily="34" charset="0"/>
              <a:buChar char="»"/>
              <a:defRPr sz="2000">
                <a:solidFill>
                  <a:srgbClr val="002060"/>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r>
              <a:rPr lang="en-US" sz="2160" b="1" dirty="0">
                <a:solidFill>
                  <a:srgbClr val="00447C"/>
                </a:solidFill>
                <a:latin typeface="Arial" panose="020B0604020202020204" pitchFamily="34" charset="0"/>
                <a:cs typeface="Arial" panose="020B0604020202020204" pitchFamily="34" charset="0"/>
              </a:rPr>
              <a:t>Finish to Start</a:t>
            </a:r>
          </a:p>
        </p:txBody>
      </p:sp>
      <p:sp>
        <p:nvSpPr>
          <p:cNvPr id="12" name="Rectangle 11"/>
          <p:cNvSpPr/>
          <p:nvPr/>
        </p:nvSpPr>
        <p:spPr>
          <a:xfrm>
            <a:off x="1074420" y="2125980"/>
            <a:ext cx="1920240" cy="1234440"/>
          </a:xfrm>
          <a:prstGeom prst="rect">
            <a:avLst/>
          </a:prstGeom>
          <a:noFill/>
          <a:ln w="25400" cap="flat" cmpd="sng" algn="ctr">
            <a:solidFill>
              <a:sysClr val="windowText" lastClr="000000"/>
            </a:solidFill>
            <a:prstDash val="solid"/>
          </a:ln>
          <a:effectLst/>
        </p:spPr>
        <p:txBody>
          <a:bodyPr rtlCol="0" anchor="ctr"/>
          <a:lstStyle/>
          <a:p>
            <a:pPr algn="ctr" defTabSz="822960" eaLnBrk="0" fontAlgn="base" hangingPunct="0">
              <a:spcBef>
                <a:spcPct val="0"/>
              </a:spcBef>
              <a:spcAft>
                <a:spcPct val="0"/>
              </a:spcAft>
              <a:defRPr/>
            </a:pPr>
            <a:r>
              <a:rPr lang="en-US" sz="1080" kern="0" dirty="0">
                <a:latin typeface="Georgia"/>
              </a:rPr>
              <a:t>300</a:t>
            </a:r>
          </a:p>
          <a:p>
            <a:pPr algn="ctr" defTabSz="822960" eaLnBrk="0" fontAlgn="base" hangingPunct="0">
              <a:spcBef>
                <a:spcPct val="0"/>
              </a:spcBef>
              <a:spcAft>
                <a:spcPct val="0"/>
              </a:spcAft>
              <a:defRPr/>
            </a:pPr>
            <a:r>
              <a:rPr lang="en-US" sz="1080" kern="0" dirty="0">
                <a:latin typeface="Georgia"/>
              </a:rPr>
              <a:t>Place Footings</a:t>
            </a:r>
          </a:p>
          <a:p>
            <a:pPr algn="ctr" defTabSz="822960" eaLnBrk="0" fontAlgn="base" hangingPunct="0">
              <a:spcBef>
                <a:spcPct val="0"/>
              </a:spcBef>
              <a:spcAft>
                <a:spcPct val="0"/>
              </a:spcAft>
              <a:defRPr/>
            </a:pPr>
            <a:r>
              <a:rPr lang="en-US" sz="1080" kern="0" dirty="0">
                <a:latin typeface="Georgia"/>
              </a:rPr>
              <a:t>Columns 1 – 7</a:t>
            </a:r>
          </a:p>
          <a:p>
            <a:pPr algn="ctr" defTabSz="822960" eaLnBrk="0" fontAlgn="base" hangingPunct="0">
              <a:spcBef>
                <a:spcPct val="0"/>
              </a:spcBef>
              <a:spcAft>
                <a:spcPct val="0"/>
              </a:spcAft>
              <a:defRPr/>
            </a:pPr>
            <a:r>
              <a:rPr lang="en-US" sz="1080" kern="0" dirty="0">
                <a:latin typeface="Georgia"/>
              </a:rPr>
              <a:t>2</a:t>
            </a:r>
          </a:p>
          <a:p>
            <a:pPr defTabSz="822960" eaLnBrk="0" fontAlgn="base" hangingPunct="0">
              <a:spcBef>
                <a:spcPct val="0"/>
              </a:spcBef>
              <a:spcAft>
                <a:spcPct val="0"/>
              </a:spcAft>
              <a:defRPr/>
            </a:pPr>
            <a:r>
              <a:rPr lang="en-US" sz="1080" kern="0" dirty="0">
                <a:latin typeface="Georgia"/>
              </a:rPr>
              <a:t>ES                        EF</a:t>
            </a:r>
          </a:p>
          <a:p>
            <a:pPr defTabSz="822960" eaLnBrk="0" fontAlgn="base" hangingPunct="0">
              <a:spcBef>
                <a:spcPct val="0"/>
              </a:spcBef>
              <a:spcAft>
                <a:spcPct val="0"/>
              </a:spcAft>
              <a:defRPr/>
            </a:pPr>
            <a:r>
              <a:rPr lang="en-US" sz="1080" kern="0" dirty="0">
                <a:latin typeface="Georgia"/>
              </a:rPr>
              <a:t>LS                        LF</a:t>
            </a:r>
          </a:p>
          <a:p>
            <a:pPr defTabSz="822960" eaLnBrk="0" fontAlgn="base" hangingPunct="0">
              <a:spcBef>
                <a:spcPct val="0"/>
              </a:spcBef>
              <a:spcAft>
                <a:spcPct val="0"/>
              </a:spcAft>
              <a:defRPr/>
            </a:pPr>
            <a:r>
              <a:rPr lang="en-US" sz="1080" kern="0" dirty="0">
                <a:latin typeface="Georgia"/>
              </a:rPr>
              <a:t>TF                        FF</a:t>
            </a:r>
          </a:p>
        </p:txBody>
      </p:sp>
      <p:sp>
        <p:nvSpPr>
          <p:cNvPr id="13" name="Rectangle 12"/>
          <p:cNvSpPr/>
          <p:nvPr/>
        </p:nvSpPr>
        <p:spPr>
          <a:xfrm>
            <a:off x="3611880" y="2125980"/>
            <a:ext cx="1920240" cy="1234440"/>
          </a:xfrm>
          <a:prstGeom prst="rect">
            <a:avLst/>
          </a:prstGeom>
          <a:noFill/>
          <a:ln w="25400" cap="flat" cmpd="sng" algn="ctr">
            <a:solidFill>
              <a:sysClr val="windowText" lastClr="000000"/>
            </a:solidFill>
            <a:prstDash val="solid"/>
          </a:ln>
          <a:effectLst/>
        </p:spPr>
        <p:txBody>
          <a:bodyPr rtlCol="0" anchor="ctr"/>
          <a:lstStyle/>
          <a:p>
            <a:pPr algn="ctr" defTabSz="822960" eaLnBrk="0" fontAlgn="base" hangingPunct="0">
              <a:spcBef>
                <a:spcPct val="0"/>
              </a:spcBef>
              <a:spcAft>
                <a:spcPct val="0"/>
              </a:spcAft>
              <a:defRPr/>
            </a:pPr>
            <a:r>
              <a:rPr lang="en-US" sz="1080" kern="0" dirty="0">
                <a:latin typeface="Georgia"/>
              </a:rPr>
              <a:t>310</a:t>
            </a:r>
          </a:p>
          <a:p>
            <a:pPr algn="ctr" defTabSz="822960" eaLnBrk="0" fontAlgn="base" hangingPunct="0">
              <a:spcBef>
                <a:spcPct val="0"/>
              </a:spcBef>
              <a:spcAft>
                <a:spcPct val="0"/>
              </a:spcAft>
              <a:defRPr/>
            </a:pPr>
            <a:r>
              <a:rPr lang="en-US" sz="1080" kern="0" dirty="0">
                <a:latin typeface="Georgia"/>
              </a:rPr>
              <a:t>Place Footings</a:t>
            </a:r>
          </a:p>
          <a:p>
            <a:pPr algn="ctr" defTabSz="822960" eaLnBrk="0" fontAlgn="base" hangingPunct="0">
              <a:spcBef>
                <a:spcPct val="0"/>
              </a:spcBef>
              <a:spcAft>
                <a:spcPct val="0"/>
              </a:spcAft>
              <a:defRPr/>
            </a:pPr>
            <a:r>
              <a:rPr lang="en-US" sz="1080" kern="0" dirty="0">
                <a:latin typeface="Georgia"/>
              </a:rPr>
              <a:t>Columns 8 - 14</a:t>
            </a:r>
          </a:p>
          <a:p>
            <a:pPr algn="ctr" defTabSz="822960" eaLnBrk="0" fontAlgn="base" hangingPunct="0">
              <a:spcBef>
                <a:spcPct val="0"/>
              </a:spcBef>
              <a:spcAft>
                <a:spcPct val="0"/>
              </a:spcAft>
              <a:defRPr/>
            </a:pPr>
            <a:r>
              <a:rPr lang="en-US" sz="1080" kern="0" dirty="0">
                <a:latin typeface="Georgia"/>
              </a:rPr>
              <a:t>2</a:t>
            </a:r>
          </a:p>
          <a:p>
            <a:pPr defTabSz="822960" eaLnBrk="0" fontAlgn="base" hangingPunct="0">
              <a:spcBef>
                <a:spcPct val="0"/>
              </a:spcBef>
              <a:spcAft>
                <a:spcPct val="0"/>
              </a:spcAft>
              <a:defRPr/>
            </a:pPr>
            <a:r>
              <a:rPr lang="en-US" sz="1080" kern="0" dirty="0">
                <a:latin typeface="Georgia"/>
              </a:rPr>
              <a:t>ES                        EF</a:t>
            </a:r>
          </a:p>
          <a:p>
            <a:pPr defTabSz="822960" eaLnBrk="0" fontAlgn="base" hangingPunct="0">
              <a:spcBef>
                <a:spcPct val="0"/>
              </a:spcBef>
              <a:spcAft>
                <a:spcPct val="0"/>
              </a:spcAft>
              <a:defRPr/>
            </a:pPr>
            <a:r>
              <a:rPr lang="en-US" sz="1080" kern="0" dirty="0">
                <a:latin typeface="Georgia"/>
              </a:rPr>
              <a:t>LS                        LF</a:t>
            </a:r>
          </a:p>
          <a:p>
            <a:pPr defTabSz="822960" eaLnBrk="0" fontAlgn="base" hangingPunct="0">
              <a:spcBef>
                <a:spcPct val="0"/>
              </a:spcBef>
              <a:spcAft>
                <a:spcPct val="0"/>
              </a:spcAft>
              <a:defRPr/>
            </a:pPr>
            <a:r>
              <a:rPr lang="en-US" sz="1080" kern="0" dirty="0">
                <a:latin typeface="Georgia"/>
              </a:rPr>
              <a:t>TF                        FF</a:t>
            </a:r>
          </a:p>
        </p:txBody>
      </p:sp>
      <p:sp>
        <p:nvSpPr>
          <p:cNvPr id="14" name="Rectangle 13"/>
          <p:cNvSpPr/>
          <p:nvPr/>
        </p:nvSpPr>
        <p:spPr>
          <a:xfrm>
            <a:off x="6149340" y="2125980"/>
            <a:ext cx="1920240" cy="1234440"/>
          </a:xfrm>
          <a:prstGeom prst="rect">
            <a:avLst/>
          </a:prstGeom>
          <a:noFill/>
          <a:ln w="25400" cap="flat" cmpd="sng" algn="ctr">
            <a:solidFill>
              <a:sysClr val="windowText" lastClr="000000"/>
            </a:solidFill>
            <a:prstDash val="solid"/>
          </a:ln>
          <a:effectLst/>
        </p:spPr>
        <p:txBody>
          <a:bodyPr rtlCol="0" anchor="ctr"/>
          <a:lstStyle/>
          <a:p>
            <a:pPr algn="ctr" defTabSz="822960" eaLnBrk="0" fontAlgn="base" hangingPunct="0">
              <a:spcBef>
                <a:spcPct val="0"/>
              </a:spcBef>
              <a:spcAft>
                <a:spcPct val="0"/>
              </a:spcAft>
              <a:defRPr/>
            </a:pPr>
            <a:r>
              <a:rPr lang="en-US" sz="1080" kern="0" dirty="0">
                <a:latin typeface="Georgia"/>
              </a:rPr>
              <a:t>320</a:t>
            </a:r>
          </a:p>
          <a:p>
            <a:pPr algn="ctr" defTabSz="822960" eaLnBrk="0" fontAlgn="base" hangingPunct="0">
              <a:spcBef>
                <a:spcPct val="0"/>
              </a:spcBef>
              <a:spcAft>
                <a:spcPct val="0"/>
              </a:spcAft>
              <a:defRPr/>
            </a:pPr>
            <a:r>
              <a:rPr lang="en-US" sz="1080" kern="0" dirty="0">
                <a:latin typeface="Georgia"/>
              </a:rPr>
              <a:t>Place Footings</a:t>
            </a:r>
          </a:p>
          <a:p>
            <a:pPr algn="ctr" defTabSz="822960" eaLnBrk="0" fontAlgn="base" hangingPunct="0">
              <a:spcBef>
                <a:spcPct val="0"/>
              </a:spcBef>
              <a:spcAft>
                <a:spcPct val="0"/>
              </a:spcAft>
              <a:defRPr/>
            </a:pPr>
            <a:r>
              <a:rPr lang="en-US" sz="1080" kern="0" dirty="0">
                <a:latin typeface="Georgia"/>
              </a:rPr>
              <a:t>Columns 15 - 21</a:t>
            </a:r>
          </a:p>
          <a:p>
            <a:pPr algn="ctr" defTabSz="822960" eaLnBrk="0" fontAlgn="base" hangingPunct="0">
              <a:spcBef>
                <a:spcPct val="0"/>
              </a:spcBef>
              <a:spcAft>
                <a:spcPct val="0"/>
              </a:spcAft>
              <a:defRPr/>
            </a:pPr>
            <a:r>
              <a:rPr lang="en-US" sz="1080" kern="0" dirty="0">
                <a:latin typeface="Georgia"/>
              </a:rPr>
              <a:t>2</a:t>
            </a:r>
          </a:p>
          <a:p>
            <a:pPr defTabSz="822960" eaLnBrk="0" fontAlgn="base" hangingPunct="0">
              <a:spcBef>
                <a:spcPct val="0"/>
              </a:spcBef>
              <a:spcAft>
                <a:spcPct val="0"/>
              </a:spcAft>
              <a:defRPr/>
            </a:pPr>
            <a:r>
              <a:rPr lang="en-US" sz="1080" kern="0" dirty="0">
                <a:latin typeface="Georgia"/>
              </a:rPr>
              <a:t>ES                        EF</a:t>
            </a:r>
          </a:p>
          <a:p>
            <a:pPr defTabSz="822960" eaLnBrk="0" fontAlgn="base" hangingPunct="0">
              <a:spcBef>
                <a:spcPct val="0"/>
              </a:spcBef>
              <a:spcAft>
                <a:spcPct val="0"/>
              </a:spcAft>
              <a:defRPr/>
            </a:pPr>
            <a:r>
              <a:rPr lang="en-US" sz="1080" kern="0" dirty="0">
                <a:latin typeface="Georgia"/>
              </a:rPr>
              <a:t>LS                        LF</a:t>
            </a:r>
          </a:p>
          <a:p>
            <a:pPr defTabSz="822960" eaLnBrk="0" fontAlgn="base" hangingPunct="0">
              <a:spcBef>
                <a:spcPct val="0"/>
              </a:spcBef>
              <a:spcAft>
                <a:spcPct val="0"/>
              </a:spcAft>
              <a:defRPr/>
            </a:pPr>
            <a:r>
              <a:rPr lang="en-US" sz="1080" kern="0" dirty="0">
                <a:latin typeface="Georgia"/>
              </a:rPr>
              <a:t>TF                        FF</a:t>
            </a:r>
          </a:p>
        </p:txBody>
      </p:sp>
      <p:cxnSp>
        <p:nvCxnSpPr>
          <p:cNvPr id="15" name="Straight Arrow Connector 14"/>
          <p:cNvCxnSpPr>
            <a:stCxn id="12" idx="3"/>
            <a:endCxn id="13" idx="1"/>
          </p:cNvCxnSpPr>
          <p:nvPr/>
        </p:nvCxnSpPr>
        <p:spPr>
          <a:xfrm>
            <a:off x="2994660" y="2743200"/>
            <a:ext cx="617220" cy="1429"/>
          </a:xfrm>
          <a:prstGeom prst="straightConnector1">
            <a:avLst/>
          </a:prstGeom>
          <a:noFill/>
          <a:ln w="31750" cap="flat" cmpd="sng" algn="ctr">
            <a:solidFill>
              <a:sysClr val="windowText" lastClr="000000"/>
            </a:solidFill>
            <a:prstDash val="solid"/>
            <a:tailEnd type="arrow"/>
          </a:ln>
          <a:effectLst/>
        </p:spPr>
      </p:cxnSp>
      <p:cxnSp>
        <p:nvCxnSpPr>
          <p:cNvPr id="16" name="Straight Arrow Connector 15"/>
          <p:cNvCxnSpPr/>
          <p:nvPr/>
        </p:nvCxnSpPr>
        <p:spPr>
          <a:xfrm>
            <a:off x="5532120" y="2743200"/>
            <a:ext cx="617220" cy="1429"/>
          </a:xfrm>
          <a:prstGeom prst="straightConnector1">
            <a:avLst/>
          </a:prstGeom>
          <a:noFill/>
          <a:ln w="31750" cap="flat" cmpd="sng" algn="ctr">
            <a:solidFill>
              <a:sysClr val="windowText" lastClr="000000"/>
            </a:solidFill>
            <a:prstDash val="solid"/>
            <a:tailEnd type="arrow"/>
          </a:ln>
          <a:effectLst/>
        </p:spPr>
      </p:cxnSp>
    </p:spTree>
    <p:extLst>
      <p:ext uri="{BB962C8B-B14F-4D97-AF65-F5344CB8AC3E}">
        <p14:creationId xmlns:p14="http://schemas.microsoft.com/office/powerpoint/2010/main" val="9533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Scheduling Terms - Relationships</a:t>
            </a:r>
          </a:p>
        </p:txBody>
      </p:sp>
      <p:sp>
        <p:nvSpPr>
          <p:cNvPr id="3" name="TextBox 2"/>
          <p:cNvSpPr txBox="1"/>
          <p:nvPr/>
        </p:nvSpPr>
        <p:spPr>
          <a:xfrm>
            <a:off x="525780" y="742433"/>
            <a:ext cx="8092440" cy="389138"/>
          </a:xfrm>
          <a:prstGeom prst="rect">
            <a:avLst/>
          </a:prstGeom>
        </p:spPr>
        <p:txBody>
          <a:bodyPr/>
          <a:lstStyle>
            <a:defPPr>
              <a:defRPr lang="en-US"/>
            </a:defPPr>
            <a:lvl1pPr indent="0">
              <a:spcBef>
                <a:spcPct val="20000"/>
              </a:spcBef>
              <a:buFont typeface="Arial" pitchFamily="34" charset="0"/>
              <a:buNone/>
              <a:defRPr sz="3200">
                <a:solidFill>
                  <a:srgbClr val="002060"/>
                </a:solidFill>
              </a:defRPr>
            </a:lvl1pPr>
            <a:lvl2pPr marL="742950" indent="-285750">
              <a:spcBef>
                <a:spcPct val="20000"/>
              </a:spcBef>
              <a:buFont typeface="Arial" pitchFamily="34" charset="0"/>
              <a:buChar char="–"/>
              <a:defRPr sz="2800">
                <a:solidFill>
                  <a:srgbClr val="002060"/>
                </a:solidFill>
              </a:defRPr>
            </a:lvl2pPr>
            <a:lvl3pPr marL="1143000" indent="-228600">
              <a:spcBef>
                <a:spcPct val="20000"/>
              </a:spcBef>
              <a:buFont typeface="Arial" pitchFamily="34" charset="0"/>
              <a:buChar char="•"/>
              <a:defRPr sz="2400">
                <a:solidFill>
                  <a:srgbClr val="002060"/>
                </a:solidFill>
              </a:defRPr>
            </a:lvl3pPr>
            <a:lvl4pPr marL="1600200" indent="-228600">
              <a:spcBef>
                <a:spcPct val="20000"/>
              </a:spcBef>
              <a:buFont typeface="Arial" pitchFamily="34" charset="0"/>
              <a:buChar char="–"/>
              <a:defRPr sz="2000">
                <a:solidFill>
                  <a:srgbClr val="002060"/>
                </a:solidFill>
              </a:defRPr>
            </a:lvl4pPr>
            <a:lvl5pPr marL="2057400" indent="-228600">
              <a:spcBef>
                <a:spcPct val="20000"/>
              </a:spcBef>
              <a:buFont typeface="Arial" pitchFamily="34" charset="0"/>
              <a:buChar char="»"/>
              <a:defRPr sz="2000">
                <a:solidFill>
                  <a:srgbClr val="002060"/>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r>
              <a:rPr lang="en-US" sz="2160" b="1" dirty="0">
                <a:solidFill>
                  <a:srgbClr val="00447C"/>
                </a:solidFill>
                <a:latin typeface="Arial" panose="020B0604020202020204" pitchFamily="34" charset="0"/>
                <a:cs typeface="Arial" panose="020B0604020202020204" pitchFamily="34" charset="0"/>
              </a:rPr>
              <a:t>Start to Start</a:t>
            </a:r>
          </a:p>
        </p:txBody>
      </p:sp>
      <p:sp>
        <p:nvSpPr>
          <p:cNvPr id="33" name="Rectangle 32"/>
          <p:cNvSpPr/>
          <p:nvPr/>
        </p:nvSpPr>
        <p:spPr>
          <a:xfrm>
            <a:off x="2514600" y="1200150"/>
            <a:ext cx="1920240" cy="1234440"/>
          </a:xfrm>
          <a:prstGeom prst="rect">
            <a:avLst/>
          </a:prstGeom>
          <a:noFill/>
          <a:ln w="25400" cap="flat" cmpd="sng" algn="ctr">
            <a:solidFill>
              <a:sysClr val="windowText" lastClr="000000"/>
            </a:solidFill>
            <a:prstDash val="solid"/>
          </a:ln>
          <a:effectLst/>
        </p:spPr>
        <p:txBody>
          <a:bodyPr rtlCol="0" anchor="ctr"/>
          <a:lstStyle/>
          <a:p>
            <a:pPr algn="ctr" defTabSz="822960" eaLnBrk="0" fontAlgn="base" hangingPunct="0">
              <a:spcBef>
                <a:spcPct val="0"/>
              </a:spcBef>
              <a:spcAft>
                <a:spcPct val="0"/>
              </a:spcAft>
              <a:defRPr/>
            </a:pPr>
            <a:r>
              <a:rPr lang="en-US" sz="1080" kern="0" dirty="0">
                <a:latin typeface="Georgia"/>
              </a:rPr>
              <a:t>300</a:t>
            </a:r>
          </a:p>
          <a:p>
            <a:pPr algn="ctr" defTabSz="822960" eaLnBrk="0" fontAlgn="base" hangingPunct="0">
              <a:spcBef>
                <a:spcPct val="0"/>
              </a:spcBef>
              <a:spcAft>
                <a:spcPct val="0"/>
              </a:spcAft>
              <a:defRPr/>
            </a:pPr>
            <a:r>
              <a:rPr lang="en-US" sz="1080" kern="0" dirty="0">
                <a:latin typeface="Georgia"/>
              </a:rPr>
              <a:t>Haul In Structural Fill</a:t>
            </a:r>
          </a:p>
          <a:p>
            <a:pPr algn="ctr" defTabSz="822960" eaLnBrk="0" fontAlgn="base" hangingPunct="0">
              <a:spcBef>
                <a:spcPct val="0"/>
              </a:spcBef>
              <a:spcAft>
                <a:spcPct val="0"/>
              </a:spcAft>
              <a:defRPr/>
            </a:pPr>
            <a:r>
              <a:rPr lang="en-US" sz="1080" kern="0" dirty="0">
                <a:latin typeface="Georgia"/>
              </a:rPr>
              <a:t>10</a:t>
            </a:r>
          </a:p>
          <a:p>
            <a:pPr defTabSz="822960" eaLnBrk="0" fontAlgn="base" hangingPunct="0">
              <a:spcBef>
                <a:spcPct val="0"/>
              </a:spcBef>
              <a:spcAft>
                <a:spcPct val="0"/>
              </a:spcAft>
              <a:defRPr/>
            </a:pPr>
            <a:r>
              <a:rPr lang="en-US" sz="1080" kern="0" dirty="0">
                <a:latin typeface="Georgia"/>
              </a:rPr>
              <a:t>ES                        EF</a:t>
            </a:r>
          </a:p>
          <a:p>
            <a:pPr defTabSz="822960" eaLnBrk="0" fontAlgn="base" hangingPunct="0">
              <a:spcBef>
                <a:spcPct val="0"/>
              </a:spcBef>
              <a:spcAft>
                <a:spcPct val="0"/>
              </a:spcAft>
              <a:defRPr/>
            </a:pPr>
            <a:r>
              <a:rPr lang="en-US" sz="1080" kern="0" dirty="0">
                <a:latin typeface="Georgia"/>
              </a:rPr>
              <a:t>LS                        LF</a:t>
            </a:r>
          </a:p>
          <a:p>
            <a:pPr defTabSz="822960" eaLnBrk="0" fontAlgn="base" hangingPunct="0">
              <a:spcBef>
                <a:spcPct val="0"/>
              </a:spcBef>
              <a:spcAft>
                <a:spcPct val="0"/>
              </a:spcAft>
              <a:defRPr/>
            </a:pPr>
            <a:r>
              <a:rPr lang="en-US" sz="1080" kern="0" dirty="0">
                <a:latin typeface="Georgia"/>
              </a:rPr>
              <a:t>TF                        FF</a:t>
            </a:r>
          </a:p>
        </p:txBody>
      </p:sp>
      <p:sp>
        <p:nvSpPr>
          <p:cNvPr id="34" name="Rectangle 33"/>
          <p:cNvSpPr/>
          <p:nvPr/>
        </p:nvSpPr>
        <p:spPr>
          <a:xfrm>
            <a:off x="2514600" y="3051810"/>
            <a:ext cx="1920240" cy="1234440"/>
          </a:xfrm>
          <a:prstGeom prst="rect">
            <a:avLst/>
          </a:prstGeom>
          <a:noFill/>
          <a:ln w="25400" cap="flat" cmpd="sng" algn="ctr">
            <a:solidFill>
              <a:sysClr val="windowText" lastClr="000000"/>
            </a:solidFill>
            <a:prstDash val="solid"/>
          </a:ln>
          <a:effectLst/>
        </p:spPr>
        <p:txBody>
          <a:bodyPr rtlCol="0" anchor="ctr"/>
          <a:lstStyle/>
          <a:p>
            <a:pPr algn="ctr" defTabSz="822960" eaLnBrk="0" fontAlgn="base" hangingPunct="0">
              <a:spcBef>
                <a:spcPct val="0"/>
              </a:spcBef>
              <a:spcAft>
                <a:spcPct val="0"/>
              </a:spcAft>
              <a:defRPr/>
            </a:pPr>
            <a:r>
              <a:rPr lang="en-US" sz="1080" kern="0" dirty="0">
                <a:latin typeface="Georgia"/>
              </a:rPr>
              <a:t>310</a:t>
            </a:r>
          </a:p>
          <a:p>
            <a:pPr algn="ctr" defTabSz="822960" eaLnBrk="0" fontAlgn="base" hangingPunct="0">
              <a:spcBef>
                <a:spcPct val="0"/>
              </a:spcBef>
              <a:spcAft>
                <a:spcPct val="0"/>
              </a:spcAft>
              <a:defRPr/>
            </a:pPr>
            <a:r>
              <a:rPr lang="en-US" sz="1080" kern="0" dirty="0">
                <a:latin typeface="Georgia"/>
              </a:rPr>
              <a:t>Site Grading</a:t>
            </a:r>
          </a:p>
          <a:p>
            <a:pPr algn="ctr" defTabSz="822960" eaLnBrk="0" fontAlgn="base" hangingPunct="0">
              <a:spcBef>
                <a:spcPct val="0"/>
              </a:spcBef>
              <a:spcAft>
                <a:spcPct val="0"/>
              </a:spcAft>
              <a:defRPr/>
            </a:pPr>
            <a:r>
              <a:rPr lang="en-US" sz="1080" kern="0" dirty="0">
                <a:latin typeface="Georgia"/>
              </a:rPr>
              <a:t>10</a:t>
            </a:r>
          </a:p>
          <a:p>
            <a:pPr defTabSz="822960" eaLnBrk="0" fontAlgn="base" hangingPunct="0">
              <a:spcBef>
                <a:spcPct val="0"/>
              </a:spcBef>
              <a:spcAft>
                <a:spcPct val="0"/>
              </a:spcAft>
              <a:defRPr/>
            </a:pPr>
            <a:r>
              <a:rPr lang="en-US" sz="1080" kern="0" dirty="0">
                <a:latin typeface="Georgia"/>
              </a:rPr>
              <a:t>ES                        EF</a:t>
            </a:r>
          </a:p>
          <a:p>
            <a:pPr defTabSz="822960" eaLnBrk="0" fontAlgn="base" hangingPunct="0">
              <a:spcBef>
                <a:spcPct val="0"/>
              </a:spcBef>
              <a:spcAft>
                <a:spcPct val="0"/>
              </a:spcAft>
              <a:defRPr/>
            </a:pPr>
            <a:r>
              <a:rPr lang="en-US" sz="1080" kern="0" dirty="0">
                <a:latin typeface="Georgia"/>
              </a:rPr>
              <a:t>LS                        LF</a:t>
            </a:r>
          </a:p>
          <a:p>
            <a:pPr defTabSz="822960" eaLnBrk="0" fontAlgn="base" hangingPunct="0">
              <a:spcBef>
                <a:spcPct val="0"/>
              </a:spcBef>
              <a:spcAft>
                <a:spcPct val="0"/>
              </a:spcAft>
              <a:defRPr/>
            </a:pPr>
            <a:r>
              <a:rPr lang="en-US" sz="1080" kern="0" dirty="0">
                <a:latin typeface="Georgia"/>
              </a:rPr>
              <a:t>TF                        FF</a:t>
            </a:r>
          </a:p>
        </p:txBody>
      </p:sp>
      <p:sp>
        <p:nvSpPr>
          <p:cNvPr id="35" name="Rectangle 34"/>
          <p:cNvSpPr/>
          <p:nvPr/>
        </p:nvSpPr>
        <p:spPr>
          <a:xfrm>
            <a:off x="5326380" y="3051810"/>
            <a:ext cx="1920240" cy="1234440"/>
          </a:xfrm>
          <a:prstGeom prst="rect">
            <a:avLst/>
          </a:prstGeom>
          <a:noFill/>
          <a:ln w="25400" cap="flat" cmpd="sng" algn="ctr">
            <a:solidFill>
              <a:sysClr val="windowText" lastClr="000000"/>
            </a:solidFill>
            <a:prstDash val="solid"/>
          </a:ln>
          <a:effectLst/>
        </p:spPr>
        <p:txBody>
          <a:bodyPr rtlCol="0" anchor="ctr"/>
          <a:lstStyle/>
          <a:p>
            <a:pPr algn="ctr" defTabSz="822960" eaLnBrk="0" fontAlgn="base" hangingPunct="0">
              <a:spcBef>
                <a:spcPct val="0"/>
              </a:spcBef>
              <a:spcAft>
                <a:spcPct val="0"/>
              </a:spcAft>
              <a:defRPr/>
            </a:pPr>
            <a:r>
              <a:rPr lang="en-US" sz="1080" kern="0" dirty="0">
                <a:latin typeface="Georgia"/>
              </a:rPr>
              <a:t>320</a:t>
            </a:r>
          </a:p>
          <a:p>
            <a:pPr algn="ctr" defTabSz="822960" eaLnBrk="0" fontAlgn="base" hangingPunct="0">
              <a:spcBef>
                <a:spcPct val="0"/>
              </a:spcBef>
              <a:spcAft>
                <a:spcPct val="0"/>
              </a:spcAft>
              <a:defRPr/>
            </a:pPr>
            <a:r>
              <a:rPr lang="en-US" sz="1080" kern="0" dirty="0">
                <a:latin typeface="Georgia"/>
              </a:rPr>
              <a:t>Building Layout</a:t>
            </a:r>
          </a:p>
          <a:p>
            <a:pPr algn="ctr" defTabSz="822960" eaLnBrk="0" fontAlgn="base" hangingPunct="0">
              <a:spcBef>
                <a:spcPct val="0"/>
              </a:spcBef>
              <a:spcAft>
                <a:spcPct val="0"/>
              </a:spcAft>
              <a:defRPr/>
            </a:pPr>
            <a:r>
              <a:rPr lang="en-US" sz="1080" kern="0" dirty="0">
                <a:latin typeface="Georgia"/>
              </a:rPr>
              <a:t>2</a:t>
            </a:r>
          </a:p>
          <a:p>
            <a:pPr defTabSz="822960" eaLnBrk="0" fontAlgn="base" hangingPunct="0">
              <a:spcBef>
                <a:spcPct val="0"/>
              </a:spcBef>
              <a:spcAft>
                <a:spcPct val="0"/>
              </a:spcAft>
              <a:defRPr/>
            </a:pPr>
            <a:r>
              <a:rPr lang="en-US" sz="1080" kern="0" dirty="0">
                <a:latin typeface="Georgia"/>
              </a:rPr>
              <a:t>ES                        EF</a:t>
            </a:r>
          </a:p>
          <a:p>
            <a:pPr defTabSz="822960" eaLnBrk="0" fontAlgn="base" hangingPunct="0">
              <a:spcBef>
                <a:spcPct val="0"/>
              </a:spcBef>
              <a:spcAft>
                <a:spcPct val="0"/>
              </a:spcAft>
              <a:defRPr/>
            </a:pPr>
            <a:r>
              <a:rPr lang="en-US" sz="1080" kern="0" dirty="0">
                <a:latin typeface="Georgia"/>
              </a:rPr>
              <a:t>LS                        LF</a:t>
            </a:r>
          </a:p>
          <a:p>
            <a:pPr defTabSz="822960" eaLnBrk="0" fontAlgn="base" hangingPunct="0">
              <a:spcBef>
                <a:spcPct val="0"/>
              </a:spcBef>
              <a:spcAft>
                <a:spcPct val="0"/>
              </a:spcAft>
              <a:defRPr/>
            </a:pPr>
            <a:r>
              <a:rPr lang="en-US" sz="1080" kern="0" dirty="0">
                <a:latin typeface="Georgia"/>
              </a:rPr>
              <a:t>TF                        FF</a:t>
            </a:r>
          </a:p>
        </p:txBody>
      </p:sp>
      <p:cxnSp>
        <p:nvCxnSpPr>
          <p:cNvPr id="36" name="Elbow Connector 35"/>
          <p:cNvCxnSpPr>
            <a:stCxn id="33" idx="1"/>
            <a:endCxn id="34" idx="1"/>
          </p:cNvCxnSpPr>
          <p:nvPr/>
        </p:nvCxnSpPr>
        <p:spPr>
          <a:xfrm rot="10800000" flipV="1">
            <a:off x="2514600" y="1817370"/>
            <a:ext cx="1429" cy="1851660"/>
          </a:xfrm>
          <a:prstGeom prst="bentConnector3">
            <a:avLst>
              <a:gd name="adj1" fmla="val 14395466"/>
            </a:avLst>
          </a:prstGeom>
          <a:noFill/>
          <a:ln w="25400" cap="flat" cmpd="sng" algn="ctr">
            <a:solidFill>
              <a:sysClr val="windowText" lastClr="000000"/>
            </a:solidFill>
            <a:prstDash val="solid"/>
            <a:tailEnd type="arrow"/>
          </a:ln>
          <a:effectLst/>
        </p:spPr>
      </p:cxnSp>
      <p:cxnSp>
        <p:nvCxnSpPr>
          <p:cNvPr id="37" name="Elbow Connector 36"/>
          <p:cNvCxnSpPr>
            <a:stCxn id="33" idx="3"/>
            <a:endCxn id="35" idx="1"/>
          </p:cNvCxnSpPr>
          <p:nvPr/>
        </p:nvCxnSpPr>
        <p:spPr>
          <a:xfrm>
            <a:off x="4434840" y="1817370"/>
            <a:ext cx="891540" cy="1851660"/>
          </a:xfrm>
          <a:prstGeom prst="bentConnector3">
            <a:avLst>
              <a:gd name="adj1" fmla="val 50000"/>
            </a:avLst>
          </a:prstGeom>
          <a:noFill/>
          <a:ln w="25400" cap="flat" cmpd="sng" algn="ctr">
            <a:solidFill>
              <a:sysClr val="windowText" lastClr="000000"/>
            </a:solidFill>
            <a:prstDash val="solid"/>
            <a:tailEnd type="arrow"/>
          </a:ln>
          <a:effectLst/>
        </p:spPr>
      </p:cxnSp>
      <p:cxnSp>
        <p:nvCxnSpPr>
          <p:cNvPr id="38" name="Straight Arrow Connector 37"/>
          <p:cNvCxnSpPr/>
          <p:nvPr/>
        </p:nvCxnSpPr>
        <p:spPr>
          <a:xfrm>
            <a:off x="4434840" y="3874770"/>
            <a:ext cx="891540" cy="1429"/>
          </a:xfrm>
          <a:prstGeom prst="straightConnector1">
            <a:avLst/>
          </a:prstGeom>
          <a:noFill/>
          <a:ln w="25400" cap="flat" cmpd="sng" algn="ctr">
            <a:solidFill>
              <a:sysClr val="windowText" lastClr="000000"/>
            </a:solidFill>
            <a:prstDash val="solid"/>
            <a:tailEnd type="arrow"/>
          </a:ln>
          <a:effectLst/>
        </p:spPr>
      </p:cxnSp>
      <p:cxnSp>
        <p:nvCxnSpPr>
          <p:cNvPr id="39" name="Straight Arrow Connector 38"/>
          <p:cNvCxnSpPr/>
          <p:nvPr/>
        </p:nvCxnSpPr>
        <p:spPr>
          <a:xfrm>
            <a:off x="937260" y="1680210"/>
            <a:ext cx="1577340" cy="1429"/>
          </a:xfrm>
          <a:prstGeom prst="straightConnector1">
            <a:avLst/>
          </a:prstGeom>
          <a:noFill/>
          <a:ln w="25400" cap="flat" cmpd="sng" algn="ctr">
            <a:solidFill>
              <a:sysClr val="windowText" lastClr="000000"/>
            </a:solidFill>
            <a:prstDash val="solid"/>
            <a:tailEnd type="arrow"/>
          </a:ln>
          <a:effectLst/>
        </p:spPr>
      </p:cxnSp>
      <p:cxnSp>
        <p:nvCxnSpPr>
          <p:cNvPr id="40" name="Straight Arrow Connector 39"/>
          <p:cNvCxnSpPr/>
          <p:nvPr/>
        </p:nvCxnSpPr>
        <p:spPr>
          <a:xfrm>
            <a:off x="1005840" y="3943350"/>
            <a:ext cx="1508760" cy="1429"/>
          </a:xfrm>
          <a:prstGeom prst="straightConnector1">
            <a:avLst/>
          </a:prstGeom>
          <a:noFill/>
          <a:ln w="25400" cap="flat" cmpd="sng" algn="ctr">
            <a:solidFill>
              <a:sysClr val="windowText" lastClr="000000"/>
            </a:solidFill>
            <a:prstDash val="solid"/>
            <a:tailEnd type="arrow"/>
          </a:ln>
          <a:effectLst/>
        </p:spPr>
      </p:cxnSp>
    </p:spTree>
    <p:extLst>
      <p:ext uri="{BB962C8B-B14F-4D97-AF65-F5344CB8AC3E}">
        <p14:creationId xmlns:p14="http://schemas.microsoft.com/office/powerpoint/2010/main" val="1888656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Scheduling Terms - Relationships</a:t>
            </a:r>
          </a:p>
        </p:txBody>
      </p:sp>
      <p:sp>
        <p:nvSpPr>
          <p:cNvPr id="3" name="TextBox 2"/>
          <p:cNvSpPr txBox="1"/>
          <p:nvPr/>
        </p:nvSpPr>
        <p:spPr>
          <a:xfrm>
            <a:off x="525780" y="742433"/>
            <a:ext cx="8092440" cy="389138"/>
          </a:xfrm>
          <a:prstGeom prst="rect">
            <a:avLst/>
          </a:prstGeom>
        </p:spPr>
        <p:txBody>
          <a:bodyPr/>
          <a:lstStyle>
            <a:defPPr>
              <a:defRPr lang="en-US"/>
            </a:defPPr>
            <a:lvl1pPr indent="0">
              <a:spcBef>
                <a:spcPct val="20000"/>
              </a:spcBef>
              <a:buFont typeface="Arial" pitchFamily="34" charset="0"/>
              <a:buNone/>
              <a:defRPr sz="3200">
                <a:solidFill>
                  <a:srgbClr val="002060"/>
                </a:solidFill>
              </a:defRPr>
            </a:lvl1pPr>
            <a:lvl2pPr marL="742950" indent="-285750">
              <a:spcBef>
                <a:spcPct val="20000"/>
              </a:spcBef>
              <a:buFont typeface="Arial" pitchFamily="34" charset="0"/>
              <a:buChar char="–"/>
              <a:defRPr sz="2800">
                <a:solidFill>
                  <a:srgbClr val="002060"/>
                </a:solidFill>
              </a:defRPr>
            </a:lvl2pPr>
            <a:lvl3pPr marL="1143000" indent="-228600">
              <a:spcBef>
                <a:spcPct val="20000"/>
              </a:spcBef>
              <a:buFont typeface="Arial" pitchFamily="34" charset="0"/>
              <a:buChar char="•"/>
              <a:defRPr sz="2400">
                <a:solidFill>
                  <a:srgbClr val="002060"/>
                </a:solidFill>
              </a:defRPr>
            </a:lvl3pPr>
            <a:lvl4pPr marL="1600200" indent="-228600">
              <a:spcBef>
                <a:spcPct val="20000"/>
              </a:spcBef>
              <a:buFont typeface="Arial" pitchFamily="34" charset="0"/>
              <a:buChar char="–"/>
              <a:defRPr sz="2000">
                <a:solidFill>
                  <a:srgbClr val="002060"/>
                </a:solidFill>
              </a:defRPr>
            </a:lvl4pPr>
            <a:lvl5pPr marL="2057400" indent="-228600">
              <a:spcBef>
                <a:spcPct val="20000"/>
              </a:spcBef>
              <a:buFont typeface="Arial" pitchFamily="34" charset="0"/>
              <a:buChar char="»"/>
              <a:defRPr sz="2000">
                <a:solidFill>
                  <a:srgbClr val="002060"/>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r>
              <a:rPr lang="en-US" sz="2160" b="1" dirty="0">
                <a:solidFill>
                  <a:srgbClr val="00447C"/>
                </a:solidFill>
                <a:latin typeface="Arial" panose="020B0604020202020204" pitchFamily="34" charset="0"/>
                <a:cs typeface="Arial" panose="020B0604020202020204" pitchFamily="34" charset="0"/>
              </a:rPr>
              <a:t>Finish to Finish</a:t>
            </a:r>
          </a:p>
        </p:txBody>
      </p:sp>
      <p:sp>
        <p:nvSpPr>
          <p:cNvPr id="15" name="Rectangle 14"/>
          <p:cNvSpPr/>
          <p:nvPr/>
        </p:nvSpPr>
        <p:spPr>
          <a:xfrm>
            <a:off x="2514600" y="1200150"/>
            <a:ext cx="1920240" cy="1234440"/>
          </a:xfrm>
          <a:prstGeom prst="rect">
            <a:avLst/>
          </a:prstGeom>
          <a:noFill/>
          <a:ln w="25400" cap="flat" cmpd="sng" algn="ctr">
            <a:solidFill>
              <a:sysClr val="windowText" lastClr="000000"/>
            </a:solidFill>
            <a:prstDash val="solid"/>
          </a:ln>
          <a:effectLst/>
        </p:spPr>
        <p:txBody>
          <a:bodyPr rtlCol="0" anchor="ctr"/>
          <a:lstStyle/>
          <a:p>
            <a:pPr algn="ctr" defTabSz="822960" eaLnBrk="0" fontAlgn="base" hangingPunct="0">
              <a:spcBef>
                <a:spcPct val="0"/>
              </a:spcBef>
              <a:spcAft>
                <a:spcPct val="0"/>
              </a:spcAft>
              <a:defRPr/>
            </a:pPr>
            <a:r>
              <a:rPr lang="en-US" sz="1080" kern="0" dirty="0">
                <a:latin typeface="Georgia"/>
              </a:rPr>
              <a:t>300</a:t>
            </a:r>
          </a:p>
          <a:p>
            <a:pPr algn="ctr" defTabSz="822960" eaLnBrk="0" fontAlgn="base" hangingPunct="0">
              <a:spcBef>
                <a:spcPct val="0"/>
              </a:spcBef>
              <a:spcAft>
                <a:spcPct val="0"/>
              </a:spcAft>
              <a:defRPr/>
            </a:pPr>
            <a:r>
              <a:rPr lang="en-US" sz="1080" kern="0" dirty="0">
                <a:latin typeface="Georgia"/>
              </a:rPr>
              <a:t>Haul in Structural Fill</a:t>
            </a:r>
          </a:p>
          <a:p>
            <a:pPr algn="ctr" defTabSz="822960" eaLnBrk="0" fontAlgn="base" hangingPunct="0">
              <a:spcBef>
                <a:spcPct val="0"/>
              </a:spcBef>
              <a:spcAft>
                <a:spcPct val="0"/>
              </a:spcAft>
              <a:defRPr/>
            </a:pPr>
            <a:r>
              <a:rPr lang="en-US" sz="1080" kern="0" dirty="0">
                <a:latin typeface="Georgia"/>
              </a:rPr>
              <a:t>10</a:t>
            </a:r>
          </a:p>
          <a:p>
            <a:pPr defTabSz="822960" eaLnBrk="0" fontAlgn="base" hangingPunct="0">
              <a:spcBef>
                <a:spcPct val="0"/>
              </a:spcBef>
              <a:spcAft>
                <a:spcPct val="0"/>
              </a:spcAft>
              <a:defRPr/>
            </a:pPr>
            <a:r>
              <a:rPr lang="en-US" sz="1080" kern="0" dirty="0">
                <a:latin typeface="Georgia"/>
              </a:rPr>
              <a:t>ES                        EF</a:t>
            </a:r>
          </a:p>
          <a:p>
            <a:pPr defTabSz="822960" eaLnBrk="0" fontAlgn="base" hangingPunct="0">
              <a:spcBef>
                <a:spcPct val="0"/>
              </a:spcBef>
              <a:spcAft>
                <a:spcPct val="0"/>
              </a:spcAft>
              <a:defRPr/>
            </a:pPr>
            <a:r>
              <a:rPr lang="en-US" sz="1080" kern="0" dirty="0">
                <a:latin typeface="Georgia"/>
              </a:rPr>
              <a:t>LS                        LF</a:t>
            </a:r>
          </a:p>
          <a:p>
            <a:pPr defTabSz="822960" eaLnBrk="0" fontAlgn="base" hangingPunct="0">
              <a:spcBef>
                <a:spcPct val="0"/>
              </a:spcBef>
              <a:spcAft>
                <a:spcPct val="0"/>
              </a:spcAft>
              <a:defRPr/>
            </a:pPr>
            <a:r>
              <a:rPr lang="en-US" sz="1080" kern="0" dirty="0">
                <a:latin typeface="Georgia"/>
              </a:rPr>
              <a:t>TF                        FF</a:t>
            </a:r>
          </a:p>
        </p:txBody>
      </p:sp>
      <p:sp>
        <p:nvSpPr>
          <p:cNvPr id="16" name="Rectangle 15"/>
          <p:cNvSpPr/>
          <p:nvPr/>
        </p:nvSpPr>
        <p:spPr>
          <a:xfrm>
            <a:off x="2514600" y="3051810"/>
            <a:ext cx="1920240" cy="1234440"/>
          </a:xfrm>
          <a:prstGeom prst="rect">
            <a:avLst/>
          </a:prstGeom>
          <a:noFill/>
          <a:ln w="25400" cap="flat" cmpd="sng" algn="ctr">
            <a:solidFill>
              <a:sysClr val="windowText" lastClr="000000"/>
            </a:solidFill>
            <a:prstDash val="solid"/>
          </a:ln>
          <a:effectLst/>
        </p:spPr>
        <p:txBody>
          <a:bodyPr rtlCol="0" anchor="ctr"/>
          <a:lstStyle/>
          <a:p>
            <a:pPr algn="ctr" defTabSz="822960" eaLnBrk="0" fontAlgn="base" hangingPunct="0">
              <a:spcBef>
                <a:spcPct val="0"/>
              </a:spcBef>
              <a:spcAft>
                <a:spcPct val="0"/>
              </a:spcAft>
              <a:defRPr/>
            </a:pPr>
            <a:r>
              <a:rPr lang="en-US" sz="1080" kern="0" dirty="0">
                <a:latin typeface="Georgia"/>
              </a:rPr>
              <a:t>310</a:t>
            </a:r>
          </a:p>
          <a:p>
            <a:pPr algn="ctr" defTabSz="822960" eaLnBrk="0" fontAlgn="base" hangingPunct="0">
              <a:spcBef>
                <a:spcPct val="0"/>
              </a:spcBef>
              <a:spcAft>
                <a:spcPct val="0"/>
              </a:spcAft>
              <a:defRPr/>
            </a:pPr>
            <a:r>
              <a:rPr lang="en-US" sz="1080" kern="0" dirty="0">
                <a:latin typeface="Georgia"/>
              </a:rPr>
              <a:t>Site Grading</a:t>
            </a:r>
          </a:p>
          <a:p>
            <a:pPr algn="ctr" defTabSz="822960" eaLnBrk="0" fontAlgn="base" hangingPunct="0">
              <a:spcBef>
                <a:spcPct val="0"/>
              </a:spcBef>
              <a:spcAft>
                <a:spcPct val="0"/>
              </a:spcAft>
              <a:defRPr/>
            </a:pPr>
            <a:r>
              <a:rPr lang="en-US" sz="1080" kern="0" dirty="0">
                <a:latin typeface="Georgia"/>
              </a:rPr>
              <a:t>10</a:t>
            </a:r>
          </a:p>
          <a:p>
            <a:pPr defTabSz="822960" eaLnBrk="0" fontAlgn="base" hangingPunct="0">
              <a:spcBef>
                <a:spcPct val="0"/>
              </a:spcBef>
              <a:spcAft>
                <a:spcPct val="0"/>
              </a:spcAft>
              <a:defRPr/>
            </a:pPr>
            <a:r>
              <a:rPr lang="en-US" sz="1080" kern="0" dirty="0">
                <a:latin typeface="Georgia"/>
              </a:rPr>
              <a:t>ES                        EF</a:t>
            </a:r>
          </a:p>
          <a:p>
            <a:pPr defTabSz="822960" eaLnBrk="0" fontAlgn="base" hangingPunct="0">
              <a:spcBef>
                <a:spcPct val="0"/>
              </a:spcBef>
              <a:spcAft>
                <a:spcPct val="0"/>
              </a:spcAft>
              <a:defRPr/>
            </a:pPr>
            <a:r>
              <a:rPr lang="en-US" sz="1080" kern="0" dirty="0">
                <a:latin typeface="Georgia"/>
              </a:rPr>
              <a:t>LS                        LF</a:t>
            </a:r>
          </a:p>
          <a:p>
            <a:pPr defTabSz="822960" eaLnBrk="0" fontAlgn="base" hangingPunct="0">
              <a:spcBef>
                <a:spcPct val="0"/>
              </a:spcBef>
              <a:spcAft>
                <a:spcPct val="0"/>
              </a:spcAft>
              <a:defRPr/>
            </a:pPr>
            <a:r>
              <a:rPr lang="en-US" sz="1080" kern="0" dirty="0">
                <a:latin typeface="Georgia"/>
              </a:rPr>
              <a:t>TF                        FF</a:t>
            </a:r>
          </a:p>
        </p:txBody>
      </p:sp>
      <p:sp>
        <p:nvSpPr>
          <p:cNvPr id="17" name="Rectangle 16"/>
          <p:cNvSpPr/>
          <p:nvPr/>
        </p:nvSpPr>
        <p:spPr>
          <a:xfrm>
            <a:off x="5326380" y="3051810"/>
            <a:ext cx="1920240" cy="1234440"/>
          </a:xfrm>
          <a:prstGeom prst="rect">
            <a:avLst/>
          </a:prstGeom>
          <a:noFill/>
          <a:ln w="25400" cap="flat" cmpd="sng" algn="ctr">
            <a:solidFill>
              <a:sysClr val="windowText" lastClr="000000"/>
            </a:solidFill>
            <a:prstDash val="solid"/>
          </a:ln>
          <a:effectLst/>
        </p:spPr>
        <p:txBody>
          <a:bodyPr rtlCol="0" anchor="ctr"/>
          <a:lstStyle/>
          <a:p>
            <a:pPr algn="ctr" defTabSz="822960" eaLnBrk="0" fontAlgn="base" hangingPunct="0">
              <a:spcBef>
                <a:spcPct val="0"/>
              </a:spcBef>
              <a:spcAft>
                <a:spcPct val="0"/>
              </a:spcAft>
              <a:defRPr/>
            </a:pPr>
            <a:r>
              <a:rPr lang="en-US" sz="1080" kern="0" dirty="0">
                <a:latin typeface="Georgia"/>
              </a:rPr>
              <a:t>320</a:t>
            </a:r>
          </a:p>
          <a:p>
            <a:pPr algn="ctr" defTabSz="822960" eaLnBrk="0" fontAlgn="base" hangingPunct="0">
              <a:spcBef>
                <a:spcPct val="0"/>
              </a:spcBef>
              <a:spcAft>
                <a:spcPct val="0"/>
              </a:spcAft>
              <a:defRPr/>
            </a:pPr>
            <a:r>
              <a:rPr lang="en-US" sz="1080" kern="0" dirty="0">
                <a:latin typeface="Georgia"/>
              </a:rPr>
              <a:t>Building Layout</a:t>
            </a:r>
          </a:p>
          <a:p>
            <a:pPr algn="ctr" defTabSz="822960" eaLnBrk="0" fontAlgn="base" hangingPunct="0">
              <a:spcBef>
                <a:spcPct val="0"/>
              </a:spcBef>
              <a:spcAft>
                <a:spcPct val="0"/>
              </a:spcAft>
              <a:defRPr/>
            </a:pPr>
            <a:r>
              <a:rPr lang="en-US" sz="1080" kern="0" dirty="0">
                <a:latin typeface="Georgia"/>
              </a:rPr>
              <a:t>2</a:t>
            </a:r>
          </a:p>
          <a:p>
            <a:pPr defTabSz="822960" eaLnBrk="0" fontAlgn="base" hangingPunct="0">
              <a:spcBef>
                <a:spcPct val="0"/>
              </a:spcBef>
              <a:spcAft>
                <a:spcPct val="0"/>
              </a:spcAft>
              <a:defRPr/>
            </a:pPr>
            <a:r>
              <a:rPr lang="en-US" sz="1080" kern="0" dirty="0">
                <a:latin typeface="Georgia"/>
              </a:rPr>
              <a:t>ES                        EF</a:t>
            </a:r>
          </a:p>
          <a:p>
            <a:pPr defTabSz="822960" eaLnBrk="0" fontAlgn="base" hangingPunct="0">
              <a:spcBef>
                <a:spcPct val="0"/>
              </a:spcBef>
              <a:spcAft>
                <a:spcPct val="0"/>
              </a:spcAft>
              <a:defRPr/>
            </a:pPr>
            <a:r>
              <a:rPr lang="en-US" sz="1080" kern="0" dirty="0">
                <a:latin typeface="Georgia"/>
              </a:rPr>
              <a:t>LS                        LF</a:t>
            </a:r>
          </a:p>
          <a:p>
            <a:pPr defTabSz="822960" eaLnBrk="0" fontAlgn="base" hangingPunct="0">
              <a:spcBef>
                <a:spcPct val="0"/>
              </a:spcBef>
              <a:spcAft>
                <a:spcPct val="0"/>
              </a:spcAft>
              <a:defRPr/>
            </a:pPr>
            <a:r>
              <a:rPr lang="en-US" sz="1080" kern="0" dirty="0">
                <a:latin typeface="Georgia"/>
              </a:rPr>
              <a:t>TF                        FF</a:t>
            </a:r>
          </a:p>
        </p:txBody>
      </p:sp>
      <p:cxnSp>
        <p:nvCxnSpPr>
          <p:cNvPr id="18" name="Straight Arrow Connector 17"/>
          <p:cNvCxnSpPr/>
          <p:nvPr/>
        </p:nvCxnSpPr>
        <p:spPr>
          <a:xfrm>
            <a:off x="4434840" y="3874770"/>
            <a:ext cx="891540" cy="1429"/>
          </a:xfrm>
          <a:prstGeom prst="straightConnector1">
            <a:avLst/>
          </a:prstGeom>
          <a:noFill/>
          <a:ln w="25400" cap="flat" cmpd="sng" algn="ctr">
            <a:solidFill>
              <a:sysClr val="windowText" lastClr="000000"/>
            </a:solidFill>
            <a:prstDash val="solid"/>
            <a:tailEnd type="arrow"/>
          </a:ln>
          <a:effectLst/>
        </p:spPr>
      </p:cxnSp>
      <p:cxnSp>
        <p:nvCxnSpPr>
          <p:cNvPr id="19" name="Straight Arrow Connector 18"/>
          <p:cNvCxnSpPr/>
          <p:nvPr/>
        </p:nvCxnSpPr>
        <p:spPr>
          <a:xfrm>
            <a:off x="937260" y="1680210"/>
            <a:ext cx="1577340" cy="1429"/>
          </a:xfrm>
          <a:prstGeom prst="straightConnector1">
            <a:avLst/>
          </a:prstGeom>
          <a:noFill/>
          <a:ln w="25400" cap="flat" cmpd="sng" algn="ctr">
            <a:solidFill>
              <a:sysClr val="windowText" lastClr="000000"/>
            </a:solidFill>
            <a:prstDash val="solid"/>
            <a:tailEnd type="arrow"/>
          </a:ln>
          <a:effectLst/>
        </p:spPr>
      </p:cxnSp>
      <p:cxnSp>
        <p:nvCxnSpPr>
          <p:cNvPr id="20" name="Straight Arrow Connector 19"/>
          <p:cNvCxnSpPr/>
          <p:nvPr/>
        </p:nvCxnSpPr>
        <p:spPr>
          <a:xfrm>
            <a:off x="1005840" y="3943350"/>
            <a:ext cx="1508760" cy="1429"/>
          </a:xfrm>
          <a:prstGeom prst="straightConnector1">
            <a:avLst/>
          </a:prstGeom>
          <a:noFill/>
          <a:ln w="25400" cap="flat" cmpd="sng" algn="ctr">
            <a:solidFill>
              <a:sysClr val="windowText" lastClr="000000"/>
            </a:solidFill>
            <a:prstDash val="solid"/>
            <a:tailEnd type="arrow"/>
          </a:ln>
          <a:effectLst/>
        </p:spPr>
      </p:cxnSp>
      <p:cxnSp>
        <p:nvCxnSpPr>
          <p:cNvPr id="21" name="Elbow Connector 20"/>
          <p:cNvCxnSpPr>
            <a:stCxn id="15" idx="3"/>
            <a:endCxn id="16" idx="3"/>
          </p:cNvCxnSpPr>
          <p:nvPr/>
        </p:nvCxnSpPr>
        <p:spPr>
          <a:xfrm>
            <a:off x="4434840" y="1817370"/>
            <a:ext cx="1429" cy="1851660"/>
          </a:xfrm>
          <a:prstGeom prst="bentConnector3">
            <a:avLst>
              <a:gd name="adj1" fmla="val 14395466"/>
            </a:avLst>
          </a:prstGeom>
          <a:noFill/>
          <a:ln w="25400" cap="flat" cmpd="sng" algn="ctr">
            <a:solidFill>
              <a:sysClr val="windowText" lastClr="000000"/>
            </a:solidFill>
            <a:prstDash val="solid"/>
            <a:tailEnd type="arrow"/>
          </a:ln>
          <a:effectLst/>
        </p:spPr>
      </p:cxnSp>
    </p:spTree>
    <p:extLst>
      <p:ext uri="{BB962C8B-B14F-4D97-AF65-F5344CB8AC3E}">
        <p14:creationId xmlns:p14="http://schemas.microsoft.com/office/powerpoint/2010/main" val="248319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673" y="67619"/>
            <a:ext cx="6981871" cy="623717"/>
          </a:xfrm>
        </p:spPr>
        <p:txBody>
          <a:bodyPr vert="horz" lIns="82296" tIns="41148" rIns="82296" bIns="41148" rtlCol="0" anchor="ctr">
            <a:normAutofit/>
          </a:bodyPr>
          <a:lstStyle/>
          <a:p>
            <a:r>
              <a:rPr lang="en-US" b="1" dirty="0"/>
              <a:t>Planning Lifecycle</a:t>
            </a:r>
          </a:p>
        </p:txBody>
      </p:sp>
      <p:sp>
        <p:nvSpPr>
          <p:cNvPr id="7" name="Content Placeholder 2">
            <a:extLst>
              <a:ext uri="{FF2B5EF4-FFF2-40B4-BE49-F238E27FC236}">
                <a16:creationId xmlns:a16="http://schemas.microsoft.com/office/drawing/2014/main" id="{B42A5CCA-31E7-470F-90BC-4C78D1E11C1A}"/>
              </a:ext>
            </a:extLst>
          </p:cNvPr>
          <p:cNvSpPr>
            <a:spLocks noGrp="1"/>
          </p:cNvSpPr>
          <p:nvPr>
            <p:ph idx="1"/>
          </p:nvPr>
        </p:nvSpPr>
        <p:spPr>
          <a:xfrm>
            <a:off x="662940" y="627936"/>
            <a:ext cx="7886700" cy="3771900"/>
          </a:xfrm>
        </p:spPr>
        <p:txBody>
          <a:bodyPr>
            <a:normAutofit/>
          </a:bodyPr>
          <a:lstStyle/>
          <a:p>
            <a:pPr lvl="1"/>
            <a:endParaRPr lang="en-US" dirty="0"/>
          </a:p>
          <a:p>
            <a:pPr lvl="1"/>
            <a:endParaRPr lang="en-US" dirty="0"/>
          </a:p>
          <a:p>
            <a:pPr lvl="1"/>
            <a:endParaRPr lang="en-US" dirty="0"/>
          </a:p>
          <a:p>
            <a:endParaRPr lang="en-US" dirty="0"/>
          </a:p>
          <a:p>
            <a:endParaRPr lang="en-US" sz="1800" dirty="0"/>
          </a:p>
        </p:txBody>
      </p:sp>
      <p:pic>
        <p:nvPicPr>
          <p:cNvPr id="6" name="Picture 2">
            <a:extLst>
              <a:ext uri="{FF2B5EF4-FFF2-40B4-BE49-F238E27FC236}">
                <a16:creationId xmlns:a16="http://schemas.microsoft.com/office/drawing/2014/main" id="{40FBF8FA-07BA-4975-82E2-79270B2C66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994410"/>
            <a:ext cx="3086100" cy="365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78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Scheduling Terms - Dates</a:t>
            </a:r>
          </a:p>
        </p:txBody>
      </p:sp>
      <p:sp>
        <p:nvSpPr>
          <p:cNvPr id="3" name="Content Placeholder 2"/>
          <p:cNvSpPr>
            <a:spLocks noGrp="1"/>
          </p:cNvSpPr>
          <p:nvPr>
            <p:ph sz="half" idx="1"/>
          </p:nvPr>
        </p:nvSpPr>
        <p:spPr>
          <a:xfrm>
            <a:off x="649667" y="901317"/>
            <a:ext cx="7552649" cy="3916982"/>
          </a:xfrm>
        </p:spPr>
        <p:txBody>
          <a:bodyPr>
            <a:normAutofit fontScale="92500"/>
          </a:bodyPr>
          <a:lstStyle/>
          <a:p>
            <a:r>
              <a:rPr lang="en-US" dirty="0"/>
              <a:t>Data Date </a:t>
            </a:r>
          </a:p>
          <a:p>
            <a:pPr lvl="1"/>
            <a:r>
              <a:rPr lang="en-US" dirty="0"/>
              <a:t>The date on which the schedule has been updated to reflect actual progress and upon which the network projects a new completion date. </a:t>
            </a:r>
          </a:p>
          <a:p>
            <a:pPr lvl="1"/>
            <a:r>
              <a:rPr lang="en-US" dirty="0"/>
              <a:t>The calendar date that separates actual (historical) data from scheduled data. Scheduling software uses the data date to base its network calculations. </a:t>
            </a:r>
          </a:p>
          <a:p>
            <a:r>
              <a:rPr lang="en-US" dirty="0"/>
              <a:t>Early Start or Finish</a:t>
            </a:r>
          </a:p>
          <a:p>
            <a:pPr lvl="1"/>
            <a:r>
              <a:rPr lang="en-US" dirty="0"/>
              <a:t>Earliest dates an activity can start and finish once its predecessor network is completed. Activities start as soon as possible if not prevented by logic.  Calculated through forward CPM pass.</a:t>
            </a:r>
          </a:p>
          <a:p>
            <a:pPr lvl="1"/>
            <a:r>
              <a:rPr lang="en-US" dirty="0"/>
              <a:t>Start and Finish on P6 = early dates</a:t>
            </a:r>
          </a:p>
          <a:p>
            <a:r>
              <a:rPr lang="en-US" dirty="0"/>
              <a:t>Late Start or Finish</a:t>
            </a:r>
          </a:p>
          <a:p>
            <a:pPr lvl="1"/>
            <a:r>
              <a:rPr lang="en-US" dirty="0"/>
              <a:t>Latest dates an activity can start and finish without delaying the end date of the project. Calculated through backward CPM pass.</a:t>
            </a:r>
          </a:p>
        </p:txBody>
      </p:sp>
    </p:spTree>
    <p:extLst>
      <p:ext uri="{BB962C8B-B14F-4D97-AF65-F5344CB8AC3E}">
        <p14:creationId xmlns:p14="http://schemas.microsoft.com/office/powerpoint/2010/main" val="425877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Scheduling Terms - CPM</a:t>
            </a:r>
          </a:p>
        </p:txBody>
      </p:sp>
      <p:sp>
        <p:nvSpPr>
          <p:cNvPr id="8" name="Rectangle 3"/>
          <p:cNvSpPr>
            <a:spLocks noGrp="1" noChangeArrowheads="1"/>
          </p:cNvSpPr>
          <p:nvPr>
            <p:ph idx="1"/>
          </p:nvPr>
        </p:nvSpPr>
        <p:spPr/>
        <p:txBody>
          <a:bodyPr>
            <a:normAutofit lnSpcReduction="10000"/>
          </a:bodyPr>
          <a:lstStyle/>
          <a:p>
            <a:endParaRPr lang="en-US" dirty="0"/>
          </a:p>
          <a:p>
            <a:r>
              <a:rPr lang="en-US" dirty="0"/>
              <a:t>Data network calculation that considers:</a:t>
            </a:r>
          </a:p>
          <a:p>
            <a:pPr lvl="1"/>
            <a:r>
              <a:rPr lang="en-US" dirty="0"/>
              <a:t>Activity durations</a:t>
            </a:r>
          </a:p>
          <a:p>
            <a:pPr lvl="1"/>
            <a:r>
              <a:rPr lang="en-US" dirty="0"/>
              <a:t>Project calendars</a:t>
            </a:r>
          </a:p>
          <a:p>
            <a:pPr lvl="1"/>
            <a:r>
              <a:rPr lang="en-US" dirty="0"/>
              <a:t>Logic relationships</a:t>
            </a:r>
          </a:p>
          <a:p>
            <a:pPr marL="0" indent="0">
              <a:buNone/>
            </a:pPr>
            <a:r>
              <a:rPr lang="en-US" dirty="0"/>
              <a:t>				 TO</a:t>
            </a:r>
          </a:p>
          <a:p>
            <a:r>
              <a:rPr lang="en-US" dirty="0"/>
              <a:t>Conduct a forward calculation through the network</a:t>
            </a:r>
          </a:p>
          <a:p>
            <a:r>
              <a:rPr lang="en-US" dirty="0"/>
              <a:t>Conduct a backward pass through the network</a:t>
            </a:r>
          </a:p>
          <a:p>
            <a:pPr marL="0" indent="0">
              <a:buNone/>
            </a:pPr>
            <a:r>
              <a:rPr lang="en-US" dirty="0"/>
              <a:t>				AND</a:t>
            </a:r>
          </a:p>
          <a:p>
            <a:r>
              <a:rPr lang="en-US" dirty="0"/>
              <a:t>Establish network paths and timeframes to project completion</a:t>
            </a:r>
          </a:p>
          <a:p>
            <a:endParaRPr lang="en-US" dirty="0"/>
          </a:p>
        </p:txBody>
      </p:sp>
      <p:sp>
        <p:nvSpPr>
          <p:cNvPr id="4" name="TextBox 3">
            <a:extLst>
              <a:ext uri="{FF2B5EF4-FFF2-40B4-BE49-F238E27FC236}">
                <a16:creationId xmlns:a16="http://schemas.microsoft.com/office/drawing/2014/main" id="{8956139A-4651-48A2-A585-B384A1E1878E}"/>
              </a:ext>
            </a:extLst>
          </p:cNvPr>
          <p:cNvSpPr txBox="1"/>
          <p:nvPr/>
        </p:nvSpPr>
        <p:spPr>
          <a:xfrm>
            <a:off x="731066" y="825697"/>
            <a:ext cx="7886700" cy="389138"/>
          </a:xfrm>
          <a:prstGeom prst="rect">
            <a:avLst/>
          </a:prstGeom>
        </p:spPr>
        <p:txBody>
          <a:bodyPr/>
          <a:lstStyle>
            <a:defPPr>
              <a:defRPr lang="en-US"/>
            </a:defPPr>
            <a:lvl1pPr indent="0">
              <a:spcBef>
                <a:spcPct val="20000"/>
              </a:spcBef>
              <a:buFont typeface="Arial" pitchFamily="34" charset="0"/>
              <a:buNone/>
              <a:defRPr sz="3200">
                <a:solidFill>
                  <a:srgbClr val="002060"/>
                </a:solidFill>
              </a:defRPr>
            </a:lvl1pPr>
            <a:lvl2pPr marL="742950" indent="-285750">
              <a:spcBef>
                <a:spcPct val="20000"/>
              </a:spcBef>
              <a:buFont typeface="Arial" pitchFamily="34" charset="0"/>
              <a:buChar char="–"/>
              <a:defRPr sz="2800">
                <a:solidFill>
                  <a:srgbClr val="002060"/>
                </a:solidFill>
              </a:defRPr>
            </a:lvl2pPr>
            <a:lvl3pPr marL="1143000" indent="-228600">
              <a:spcBef>
                <a:spcPct val="20000"/>
              </a:spcBef>
              <a:buFont typeface="Arial" pitchFamily="34" charset="0"/>
              <a:buChar char="•"/>
              <a:defRPr sz="2400">
                <a:solidFill>
                  <a:srgbClr val="002060"/>
                </a:solidFill>
              </a:defRPr>
            </a:lvl3pPr>
            <a:lvl4pPr marL="1600200" indent="-228600">
              <a:spcBef>
                <a:spcPct val="20000"/>
              </a:spcBef>
              <a:buFont typeface="Arial" pitchFamily="34" charset="0"/>
              <a:buChar char="–"/>
              <a:defRPr sz="2000">
                <a:solidFill>
                  <a:srgbClr val="002060"/>
                </a:solidFill>
              </a:defRPr>
            </a:lvl4pPr>
            <a:lvl5pPr marL="2057400" indent="-228600">
              <a:spcBef>
                <a:spcPct val="20000"/>
              </a:spcBef>
              <a:buFont typeface="Arial" pitchFamily="34" charset="0"/>
              <a:buChar char="»"/>
              <a:defRPr sz="2000">
                <a:solidFill>
                  <a:srgbClr val="002060"/>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160" b="1" dirty="0">
                <a:solidFill>
                  <a:srgbClr val="00447C"/>
                </a:solidFill>
                <a:latin typeface="Arial" panose="020B0604020202020204" pitchFamily="34" charset="0"/>
                <a:cs typeface="Arial" panose="020B0604020202020204" pitchFamily="34" charset="0"/>
              </a:rPr>
              <a:t>Critical Path Method (CPM)</a:t>
            </a:r>
          </a:p>
        </p:txBody>
      </p:sp>
    </p:spTree>
    <p:extLst>
      <p:ext uri="{BB962C8B-B14F-4D97-AF65-F5344CB8AC3E}">
        <p14:creationId xmlns:p14="http://schemas.microsoft.com/office/powerpoint/2010/main" val="668573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Scheduling Terms - Float</a:t>
            </a:r>
          </a:p>
        </p:txBody>
      </p:sp>
      <p:sp>
        <p:nvSpPr>
          <p:cNvPr id="8" name="Rectangle 3"/>
          <p:cNvSpPr>
            <a:spLocks noGrp="1" noChangeArrowheads="1"/>
          </p:cNvSpPr>
          <p:nvPr>
            <p:ph idx="1"/>
          </p:nvPr>
        </p:nvSpPr>
        <p:spPr/>
        <p:txBody>
          <a:bodyPr>
            <a:normAutofit lnSpcReduction="10000"/>
          </a:bodyPr>
          <a:lstStyle/>
          <a:p>
            <a:endParaRPr lang="en-US" dirty="0"/>
          </a:p>
          <a:p>
            <a:r>
              <a:rPr lang="en-US" dirty="0"/>
              <a:t>The amount of time an activity can slip from its Early Start without delaying the project</a:t>
            </a:r>
          </a:p>
          <a:p>
            <a:pPr marL="0" indent="0">
              <a:buNone/>
            </a:pPr>
            <a:endParaRPr lang="en-US" dirty="0"/>
          </a:p>
          <a:p>
            <a:r>
              <a:rPr lang="en-US" dirty="0"/>
              <a:t>The difference between an activity’s late dates and early dates</a:t>
            </a:r>
          </a:p>
          <a:p>
            <a:endParaRPr lang="en-US" dirty="0"/>
          </a:p>
          <a:p>
            <a:r>
              <a:rPr lang="en-US" sz="2160" dirty="0"/>
              <a:t>TF = LS – ES</a:t>
            </a:r>
          </a:p>
          <a:p>
            <a:pPr marL="0" indent="0">
              <a:buNone/>
            </a:pPr>
            <a:r>
              <a:rPr lang="en-US" dirty="0"/>
              <a:t>	   or</a:t>
            </a:r>
          </a:p>
          <a:p>
            <a:r>
              <a:rPr lang="en-US" sz="2160" dirty="0"/>
              <a:t>TF = LF – EF</a:t>
            </a:r>
          </a:p>
        </p:txBody>
      </p:sp>
      <p:sp>
        <p:nvSpPr>
          <p:cNvPr id="4" name="TextBox 3">
            <a:extLst>
              <a:ext uri="{FF2B5EF4-FFF2-40B4-BE49-F238E27FC236}">
                <a16:creationId xmlns:a16="http://schemas.microsoft.com/office/drawing/2014/main" id="{E416BB4A-3F03-492D-8CB5-C7B9E3A165CA}"/>
              </a:ext>
            </a:extLst>
          </p:cNvPr>
          <p:cNvSpPr txBox="1"/>
          <p:nvPr/>
        </p:nvSpPr>
        <p:spPr>
          <a:xfrm>
            <a:off x="731066" y="825697"/>
            <a:ext cx="7886700" cy="389138"/>
          </a:xfrm>
          <a:prstGeom prst="rect">
            <a:avLst/>
          </a:prstGeom>
        </p:spPr>
        <p:txBody>
          <a:bodyPr/>
          <a:lstStyle>
            <a:defPPr>
              <a:defRPr lang="en-US"/>
            </a:defPPr>
            <a:lvl1pPr indent="0">
              <a:spcBef>
                <a:spcPct val="20000"/>
              </a:spcBef>
              <a:buFont typeface="Arial" pitchFamily="34" charset="0"/>
              <a:buNone/>
              <a:defRPr sz="3200">
                <a:solidFill>
                  <a:srgbClr val="002060"/>
                </a:solidFill>
              </a:defRPr>
            </a:lvl1pPr>
            <a:lvl2pPr marL="742950" indent="-285750">
              <a:spcBef>
                <a:spcPct val="20000"/>
              </a:spcBef>
              <a:buFont typeface="Arial" pitchFamily="34" charset="0"/>
              <a:buChar char="–"/>
              <a:defRPr sz="2800">
                <a:solidFill>
                  <a:srgbClr val="002060"/>
                </a:solidFill>
              </a:defRPr>
            </a:lvl2pPr>
            <a:lvl3pPr marL="1143000" indent="-228600">
              <a:spcBef>
                <a:spcPct val="20000"/>
              </a:spcBef>
              <a:buFont typeface="Arial" pitchFamily="34" charset="0"/>
              <a:buChar char="•"/>
              <a:defRPr sz="2400">
                <a:solidFill>
                  <a:srgbClr val="002060"/>
                </a:solidFill>
              </a:defRPr>
            </a:lvl3pPr>
            <a:lvl4pPr marL="1600200" indent="-228600">
              <a:spcBef>
                <a:spcPct val="20000"/>
              </a:spcBef>
              <a:buFont typeface="Arial" pitchFamily="34" charset="0"/>
              <a:buChar char="–"/>
              <a:defRPr sz="2000">
                <a:solidFill>
                  <a:srgbClr val="002060"/>
                </a:solidFill>
              </a:defRPr>
            </a:lvl4pPr>
            <a:lvl5pPr marL="2057400" indent="-228600">
              <a:spcBef>
                <a:spcPct val="20000"/>
              </a:spcBef>
              <a:buFont typeface="Arial" pitchFamily="34" charset="0"/>
              <a:buChar char="»"/>
              <a:defRPr sz="2000">
                <a:solidFill>
                  <a:srgbClr val="002060"/>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160" b="1" dirty="0">
                <a:solidFill>
                  <a:srgbClr val="00447C"/>
                </a:solidFill>
                <a:latin typeface="Arial" panose="020B0604020202020204" pitchFamily="34" charset="0"/>
                <a:cs typeface="Arial" panose="020B0604020202020204" pitchFamily="34" charset="0"/>
              </a:rPr>
              <a:t>Total Float</a:t>
            </a:r>
          </a:p>
        </p:txBody>
      </p:sp>
    </p:spTree>
    <p:extLst>
      <p:ext uri="{BB962C8B-B14F-4D97-AF65-F5344CB8AC3E}">
        <p14:creationId xmlns:p14="http://schemas.microsoft.com/office/powerpoint/2010/main" val="371565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Scheduling Terms - Float</a:t>
            </a:r>
          </a:p>
        </p:txBody>
      </p:sp>
      <p:sp>
        <p:nvSpPr>
          <p:cNvPr id="8" name="Rectangle 3"/>
          <p:cNvSpPr>
            <a:spLocks noGrp="1" noChangeArrowheads="1"/>
          </p:cNvSpPr>
          <p:nvPr>
            <p:ph idx="1"/>
          </p:nvPr>
        </p:nvSpPr>
        <p:spPr/>
        <p:txBody>
          <a:bodyPr/>
          <a:lstStyle/>
          <a:p>
            <a:endParaRPr lang="en-US" dirty="0"/>
          </a:p>
          <a:p>
            <a:r>
              <a:rPr lang="en-US" dirty="0"/>
              <a:t>Positive Float – activity can be delayed without delaying project completion date</a:t>
            </a:r>
          </a:p>
          <a:p>
            <a:endParaRPr lang="en-US" dirty="0"/>
          </a:p>
          <a:p>
            <a:r>
              <a:rPr lang="en-US" dirty="0"/>
              <a:t>Zero Float (critical) – activity cannot be delayed without delaying project completion date</a:t>
            </a:r>
          </a:p>
          <a:p>
            <a:endParaRPr lang="en-US" dirty="0"/>
          </a:p>
          <a:p>
            <a:r>
              <a:rPr lang="en-US" dirty="0"/>
              <a:t>Negative Float (extremely critical) – activity is behind schedule and has delayed project completion date</a:t>
            </a:r>
          </a:p>
        </p:txBody>
      </p:sp>
      <p:sp>
        <p:nvSpPr>
          <p:cNvPr id="4" name="TextBox 3">
            <a:extLst>
              <a:ext uri="{FF2B5EF4-FFF2-40B4-BE49-F238E27FC236}">
                <a16:creationId xmlns:a16="http://schemas.microsoft.com/office/drawing/2014/main" id="{1B6E93FB-C057-45FE-96B0-4165B4D7128F}"/>
              </a:ext>
            </a:extLst>
          </p:cNvPr>
          <p:cNvSpPr txBox="1"/>
          <p:nvPr/>
        </p:nvSpPr>
        <p:spPr>
          <a:xfrm>
            <a:off x="731066" y="825697"/>
            <a:ext cx="7886700" cy="389138"/>
          </a:xfrm>
          <a:prstGeom prst="rect">
            <a:avLst/>
          </a:prstGeom>
        </p:spPr>
        <p:txBody>
          <a:bodyPr/>
          <a:lstStyle>
            <a:defPPr>
              <a:defRPr lang="en-US"/>
            </a:defPPr>
            <a:lvl1pPr indent="0">
              <a:spcBef>
                <a:spcPct val="20000"/>
              </a:spcBef>
              <a:buFont typeface="Arial" pitchFamily="34" charset="0"/>
              <a:buNone/>
              <a:defRPr sz="3200">
                <a:solidFill>
                  <a:srgbClr val="002060"/>
                </a:solidFill>
              </a:defRPr>
            </a:lvl1pPr>
            <a:lvl2pPr marL="742950" indent="-285750">
              <a:spcBef>
                <a:spcPct val="20000"/>
              </a:spcBef>
              <a:buFont typeface="Arial" pitchFamily="34" charset="0"/>
              <a:buChar char="–"/>
              <a:defRPr sz="2800">
                <a:solidFill>
                  <a:srgbClr val="002060"/>
                </a:solidFill>
              </a:defRPr>
            </a:lvl2pPr>
            <a:lvl3pPr marL="1143000" indent="-228600">
              <a:spcBef>
                <a:spcPct val="20000"/>
              </a:spcBef>
              <a:buFont typeface="Arial" pitchFamily="34" charset="0"/>
              <a:buChar char="•"/>
              <a:defRPr sz="2400">
                <a:solidFill>
                  <a:srgbClr val="002060"/>
                </a:solidFill>
              </a:defRPr>
            </a:lvl3pPr>
            <a:lvl4pPr marL="1600200" indent="-228600">
              <a:spcBef>
                <a:spcPct val="20000"/>
              </a:spcBef>
              <a:buFont typeface="Arial" pitchFamily="34" charset="0"/>
              <a:buChar char="–"/>
              <a:defRPr sz="2000">
                <a:solidFill>
                  <a:srgbClr val="002060"/>
                </a:solidFill>
              </a:defRPr>
            </a:lvl4pPr>
            <a:lvl5pPr marL="2057400" indent="-228600">
              <a:spcBef>
                <a:spcPct val="20000"/>
              </a:spcBef>
              <a:buFont typeface="Arial" pitchFamily="34" charset="0"/>
              <a:buChar char="»"/>
              <a:defRPr sz="2000">
                <a:solidFill>
                  <a:srgbClr val="002060"/>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160" b="1" dirty="0">
                <a:solidFill>
                  <a:srgbClr val="00447C"/>
                </a:solidFill>
                <a:latin typeface="Arial" panose="020B0604020202020204" pitchFamily="34" charset="0"/>
                <a:cs typeface="Arial" panose="020B0604020202020204" pitchFamily="34" charset="0"/>
              </a:rPr>
              <a:t>Types of Total Float</a:t>
            </a:r>
          </a:p>
        </p:txBody>
      </p:sp>
    </p:spTree>
    <p:extLst>
      <p:ext uri="{BB962C8B-B14F-4D97-AF65-F5344CB8AC3E}">
        <p14:creationId xmlns:p14="http://schemas.microsoft.com/office/powerpoint/2010/main" val="304387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79" y="-2379"/>
            <a:ext cx="6981871" cy="623717"/>
          </a:xfrm>
        </p:spPr>
        <p:txBody>
          <a:bodyPr vert="horz" lIns="82296" tIns="41148" rIns="82296" bIns="41148" rtlCol="0" anchor="ctr">
            <a:normAutofit/>
          </a:bodyPr>
          <a:lstStyle/>
          <a:p>
            <a:r>
              <a:rPr lang="en-US" b="1" dirty="0"/>
              <a:t>Dave Livingston</a:t>
            </a:r>
          </a:p>
        </p:txBody>
      </p:sp>
      <p:sp>
        <p:nvSpPr>
          <p:cNvPr id="7" name="Content Placeholder 2">
            <a:extLst>
              <a:ext uri="{FF2B5EF4-FFF2-40B4-BE49-F238E27FC236}">
                <a16:creationId xmlns:a16="http://schemas.microsoft.com/office/drawing/2014/main" id="{B42A5CCA-31E7-470F-90BC-4C78D1E11C1A}"/>
              </a:ext>
            </a:extLst>
          </p:cNvPr>
          <p:cNvSpPr>
            <a:spLocks noGrp="1"/>
          </p:cNvSpPr>
          <p:nvPr>
            <p:ph idx="1"/>
          </p:nvPr>
        </p:nvSpPr>
        <p:spPr>
          <a:xfrm>
            <a:off x="662939" y="627936"/>
            <a:ext cx="5852571" cy="3771900"/>
          </a:xfrm>
        </p:spPr>
        <p:txBody>
          <a:bodyPr>
            <a:normAutofit/>
          </a:bodyPr>
          <a:lstStyle/>
          <a:p>
            <a:endParaRPr lang="en-US" sz="1800" dirty="0"/>
          </a:p>
          <a:p>
            <a:r>
              <a:rPr lang="en-US" sz="2000" dirty="0"/>
              <a:t>Group Director of Planning &amp; Scheduling</a:t>
            </a:r>
          </a:p>
          <a:p>
            <a:pPr lvl="1"/>
            <a:r>
              <a:rPr lang="en-US" sz="1700" dirty="0"/>
              <a:t>Alabama, Tennessee, Texas</a:t>
            </a:r>
          </a:p>
          <a:p>
            <a:endParaRPr lang="en-US" sz="2000" dirty="0"/>
          </a:p>
          <a:p>
            <a:r>
              <a:rPr lang="en-US" sz="2000" dirty="0"/>
              <a:t>B.E. </a:t>
            </a:r>
            <a:r>
              <a:rPr lang="en-US" sz="2000" dirty="0" err="1"/>
              <a:t>Civ.E</a:t>
            </a:r>
            <a:r>
              <a:rPr lang="en-US" sz="2000" dirty="0"/>
              <a:t>.; Vanderbilt University</a:t>
            </a:r>
          </a:p>
          <a:p>
            <a:r>
              <a:rPr lang="en-US" sz="2000" dirty="0"/>
              <a:t>M.E. Construction Mgmt.; Vanderbilt University</a:t>
            </a:r>
          </a:p>
          <a:p>
            <a:endParaRPr lang="en-US" sz="2000" dirty="0"/>
          </a:p>
          <a:p>
            <a:r>
              <a:rPr lang="en-US" sz="2000" dirty="0"/>
              <a:t>18 years in the Industry</a:t>
            </a:r>
          </a:p>
          <a:p>
            <a:pPr lvl="1"/>
            <a:r>
              <a:rPr lang="en-US" sz="1700" dirty="0"/>
              <a:t>Precon, Project </a:t>
            </a:r>
            <a:r>
              <a:rPr lang="en-US" sz="1700" dirty="0" err="1"/>
              <a:t>Mgmt</a:t>
            </a:r>
            <a:r>
              <a:rPr lang="en-US" sz="1700" dirty="0"/>
              <a:t>, Planning &amp; Scheduling</a:t>
            </a:r>
          </a:p>
          <a:p>
            <a:endParaRPr lang="en-US" dirty="0"/>
          </a:p>
          <a:p>
            <a:endParaRPr lang="en-US" sz="1800" dirty="0"/>
          </a:p>
        </p:txBody>
      </p:sp>
      <p:pic>
        <p:nvPicPr>
          <p:cNvPr id="3" name="Picture Placeholder 9">
            <a:extLst>
              <a:ext uri="{FF2B5EF4-FFF2-40B4-BE49-F238E27FC236}">
                <a16:creationId xmlns:a16="http://schemas.microsoft.com/office/drawing/2014/main" id="{A12CE14F-959E-F13C-551D-C8D59EA784E0}"/>
              </a:ext>
            </a:extLst>
          </p:cNvPr>
          <p:cNvPicPr>
            <a:picLocks noChangeAspect="1"/>
          </p:cNvPicPr>
          <p:nvPr/>
        </p:nvPicPr>
        <p:blipFill>
          <a:blip r:embed="rId2">
            <a:extLst>
              <a:ext uri="{28A0092B-C50C-407E-A947-70E740481C1C}">
                <a14:useLocalDpi xmlns:a14="http://schemas.microsoft.com/office/drawing/2010/main" val="0"/>
              </a:ext>
            </a:extLst>
          </a:blip>
          <a:srcRect t="6" b="6"/>
          <a:stretch/>
        </p:blipFill>
        <p:spPr>
          <a:xfrm>
            <a:off x="6944051" y="831077"/>
            <a:ext cx="1603280" cy="1603089"/>
          </a:xfrm>
          <a:prstGeom prst="ellipse">
            <a:avLst/>
          </a:prstGeom>
        </p:spPr>
      </p:pic>
      <p:pic>
        <p:nvPicPr>
          <p:cNvPr id="4" name="Picture 2" descr="Vanderbilt Commodores - Wikipedia">
            <a:extLst>
              <a:ext uri="{FF2B5EF4-FFF2-40B4-BE49-F238E27FC236}">
                <a16:creationId xmlns:a16="http://schemas.microsoft.com/office/drawing/2014/main" id="{310314B3-FAB4-5992-7127-C6C96BAC5E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3721" y="2750277"/>
            <a:ext cx="1603610" cy="156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98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Scheduling Terms - Paths</a:t>
            </a:r>
          </a:p>
        </p:txBody>
      </p:sp>
      <p:sp>
        <p:nvSpPr>
          <p:cNvPr id="8" name="Rectangle 3"/>
          <p:cNvSpPr>
            <a:spLocks noGrp="1" noChangeArrowheads="1"/>
          </p:cNvSpPr>
          <p:nvPr>
            <p:ph idx="1"/>
          </p:nvPr>
        </p:nvSpPr>
        <p:spPr/>
        <p:txBody>
          <a:bodyPr>
            <a:normAutofit fontScale="92500" lnSpcReduction="20000"/>
          </a:bodyPr>
          <a:lstStyle/>
          <a:p>
            <a:endParaRPr lang="en-US" dirty="0"/>
          </a:p>
          <a:p>
            <a:r>
              <a:rPr lang="en-US" dirty="0"/>
              <a:t>The longest path is the path through the network that establishes the minimum overall project duration.</a:t>
            </a:r>
          </a:p>
          <a:p>
            <a:endParaRPr lang="en-US" dirty="0"/>
          </a:p>
          <a:p>
            <a:r>
              <a:rPr lang="en-US" dirty="0"/>
              <a:t>The critical path can be defined by its amount of float</a:t>
            </a:r>
          </a:p>
          <a:p>
            <a:endParaRPr lang="en-US" dirty="0"/>
          </a:p>
          <a:p>
            <a:r>
              <a:rPr lang="en-US" dirty="0"/>
              <a:t>A project can have multiple critical paths, but only one longest path.</a:t>
            </a:r>
          </a:p>
          <a:p>
            <a:endParaRPr lang="en-US" dirty="0"/>
          </a:p>
          <a:p>
            <a:r>
              <a:rPr lang="en-US" dirty="0"/>
              <a:t>Near critical path</a:t>
            </a:r>
          </a:p>
          <a:p>
            <a:pPr lvl="1"/>
            <a:r>
              <a:rPr lang="en-US" dirty="0"/>
              <a:t>An activity or set of activities that are almost critical or at risk of becoming critical if delayed past their expected completion times. Inclusion in this list may be made by using total float, longest path value, or multiple critical paths. </a:t>
            </a:r>
          </a:p>
          <a:p>
            <a:endParaRPr lang="en-US" dirty="0"/>
          </a:p>
        </p:txBody>
      </p:sp>
      <p:sp>
        <p:nvSpPr>
          <p:cNvPr id="4" name="TextBox 3">
            <a:extLst>
              <a:ext uri="{FF2B5EF4-FFF2-40B4-BE49-F238E27FC236}">
                <a16:creationId xmlns:a16="http://schemas.microsoft.com/office/drawing/2014/main" id="{8BCA72CD-E8D8-4886-9740-33BF99395D44}"/>
              </a:ext>
            </a:extLst>
          </p:cNvPr>
          <p:cNvSpPr txBox="1"/>
          <p:nvPr/>
        </p:nvSpPr>
        <p:spPr>
          <a:xfrm>
            <a:off x="731066" y="825697"/>
            <a:ext cx="7886700" cy="389138"/>
          </a:xfrm>
          <a:prstGeom prst="rect">
            <a:avLst/>
          </a:prstGeom>
        </p:spPr>
        <p:txBody>
          <a:bodyPr/>
          <a:lstStyle>
            <a:defPPr>
              <a:defRPr lang="en-US"/>
            </a:defPPr>
            <a:lvl1pPr indent="0">
              <a:spcBef>
                <a:spcPct val="20000"/>
              </a:spcBef>
              <a:buFont typeface="Arial" pitchFamily="34" charset="0"/>
              <a:buNone/>
              <a:defRPr sz="3200">
                <a:solidFill>
                  <a:srgbClr val="002060"/>
                </a:solidFill>
              </a:defRPr>
            </a:lvl1pPr>
            <a:lvl2pPr marL="742950" indent="-285750">
              <a:spcBef>
                <a:spcPct val="20000"/>
              </a:spcBef>
              <a:buFont typeface="Arial" pitchFamily="34" charset="0"/>
              <a:buChar char="–"/>
              <a:defRPr sz="2800">
                <a:solidFill>
                  <a:srgbClr val="002060"/>
                </a:solidFill>
              </a:defRPr>
            </a:lvl2pPr>
            <a:lvl3pPr marL="1143000" indent="-228600">
              <a:spcBef>
                <a:spcPct val="20000"/>
              </a:spcBef>
              <a:buFont typeface="Arial" pitchFamily="34" charset="0"/>
              <a:buChar char="•"/>
              <a:defRPr sz="2400">
                <a:solidFill>
                  <a:srgbClr val="002060"/>
                </a:solidFill>
              </a:defRPr>
            </a:lvl3pPr>
            <a:lvl4pPr marL="1600200" indent="-228600">
              <a:spcBef>
                <a:spcPct val="20000"/>
              </a:spcBef>
              <a:buFont typeface="Arial" pitchFamily="34" charset="0"/>
              <a:buChar char="–"/>
              <a:defRPr sz="2000">
                <a:solidFill>
                  <a:srgbClr val="002060"/>
                </a:solidFill>
              </a:defRPr>
            </a:lvl4pPr>
            <a:lvl5pPr marL="2057400" indent="-228600">
              <a:spcBef>
                <a:spcPct val="20000"/>
              </a:spcBef>
              <a:buFont typeface="Arial" pitchFamily="34" charset="0"/>
              <a:buChar char="»"/>
              <a:defRPr sz="2000">
                <a:solidFill>
                  <a:srgbClr val="002060"/>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160" b="1" dirty="0">
                <a:solidFill>
                  <a:srgbClr val="00447C"/>
                </a:solidFill>
                <a:latin typeface="Arial" panose="020B0604020202020204" pitchFamily="34" charset="0"/>
                <a:cs typeface="Arial" panose="020B0604020202020204" pitchFamily="34" charset="0"/>
              </a:rPr>
              <a:t>Critical Path vs. Longest Path</a:t>
            </a:r>
          </a:p>
        </p:txBody>
      </p:sp>
    </p:spTree>
    <p:extLst>
      <p:ext uri="{BB962C8B-B14F-4D97-AF65-F5344CB8AC3E}">
        <p14:creationId xmlns:p14="http://schemas.microsoft.com/office/powerpoint/2010/main" val="1662207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9D7074-B35B-4043-BED0-AF4015FC80CF}"/>
              </a:ext>
            </a:extLst>
          </p:cNvPr>
          <p:cNvSpPr>
            <a:spLocks noGrp="1"/>
          </p:cNvSpPr>
          <p:nvPr>
            <p:ph type="body" sz="quarter" idx="10"/>
          </p:nvPr>
        </p:nvSpPr>
        <p:spPr/>
        <p:txBody>
          <a:bodyPr>
            <a:normAutofit/>
          </a:bodyPr>
          <a:lstStyle/>
          <a:p>
            <a:r>
              <a:rPr lang="en-US" cap="all" dirty="0"/>
              <a:t>    	  </a:t>
            </a:r>
            <a:r>
              <a:rPr lang="en-US" sz="4300" cap="all" dirty="0"/>
              <a:t>schedule 	  	 				  development</a:t>
            </a:r>
          </a:p>
        </p:txBody>
      </p:sp>
      <p:pic>
        <p:nvPicPr>
          <p:cNvPr id="5" name="Graphic 4" descr="Hierarchy">
            <a:extLst>
              <a:ext uri="{FF2B5EF4-FFF2-40B4-BE49-F238E27FC236}">
                <a16:creationId xmlns:a16="http://schemas.microsoft.com/office/drawing/2014/main" id="{1A0FDBB3-AEB5-4756-8255-0CBFCC2FC1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4946" y="2013110"/>
            <a:ext cx="635652" cy="635652"/>
          </a:xfrm>
          <a:prstGeom prst="rect">
            <a:avLst/>
          </a:prstGeom>
        </p:spPr>
      </p:pic>
    </p:spTree>
    <p:extLst>
      <p:ext uri="{BB962C8B-B14F-4D97-AF65-F5344CB8AC3E}">
        <p14:creationId xmlns:p14="http://schemas.microsoft.com/office/powerpoint/2010/main" val="15594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30" y="41645"/>
            <a:ext cx="6981871" cy="623717"/>
          </a:xfrm>
        </p:spPr>
        <p:txBody>
          <a:bodyPr vert="horz" lIns="82296" tIns="41148" rIns="82296" bIns="41148" rtlCol="0" anchor="ctr">
            <a:normAutofit/>
          </a:bodyPr>
          <a:lstStyle/>
          <a:p>
            <a:r>
              <a:rPr lang="en-US" b="1" dirty="0"/>
              <a:t>Schedule Development Lifecycle</a:t>
            </a:r>
          </a:p>
        </p:txBody>
      </p:sp>
      <p:sp>
        <p:nvSpPr>
          <p:cNvPr id="8" name="Content Placeholder 2">
            <a:extLst>
              <a:ext uri="{FF2B5EF4-FFF2-40B4-BE49-F238E27FC236}">
                <a16:creationId xmlns:a16="http://schemas.microsoft.com/office/drawing/2014/main" id="{7257C580-0FC8-4AAC-A389-5482A219E6D7}"/>
              </a:ext>
            </a:extLst>
          </p:cNvPr>
          <p:cNvSpPr>
            <a:spLocks noGrp="1"/>
          </p:cNvSpPr>
          <p:nvPr>
            <p:ph idx="1"/>
          </p:nvPr>
        </p:nvSpPr>
        <p:spPr>
          <a:xfrm>
            <a:off x="594360" y="277657"/>
            <a:ext cx="6172200" cy="3771900"/>
          </a:xfrm>
        </p:spPr>
        <p:txBody>
          <a:bodyPr>
            <a:normAutofit/>
          </a:bodyPr>
          <a:lstStyle/>
          <a:p>
            <a:endParaRPr lang="en-US" sz="1800" dirty="0"/>
          </a:p>
          <a:p>
            <a:r>
              <a:rPr lang="en-US" dirty="0"/>
              <a:t>Bid Schedule</a:t>
            </a:r>
          </a:p>
          <a:p>
            <a:endParaRPr lang="en-US" dirty="0"/>
          </a:p>
          <a:p>
            <a:endParaRPr lang="en-US" dirty="0"/>
          </a:p>
          <a:p>
            <a:pPr lvl="1"/>
            <a:endParaRPr lang="en-US" dirty="0"/>
          </a:p>
          <a:p>
            <a:endParaRPr lang="en-US" dirty="0"/>
          </a:p>
          <a:p>
            <a:endParaRPr lang="en-US" sz="1800" dirty="0"/>
          </a:p>
        </p:txBody>
      </p:sp>
      <p:pic>
        <p:nvPicPr>
          <p:cNvPr id="6" name="Picture 5">
            <a:extLst>
              <a:ext uri="{FF2B5EF4-FFF2-40B4-BE49-F238E27FC236}">
                <a16:creationId xmlns:a16="http://schemas.microsoft.com/office/drawing/2014/main" id="{A8DE0EC5-89DE-44E8-A1B4-DCFE22D96FD7}"/>
              </a:ext>
            </a:extLst>
          </p:cNvPr>
          <p:cNvPicPr>
            <a:picLocks noChangeAspect="1"/>
          </p:cNvPicPr>
          <p:nvPr/>
        </p:nvPicPr>
        <p:blipFill>
          <a:blip r:embed="rId2"/>
          <a:stretch>
            <a:fillRect/>
          </a:stretch>
        </p:blipFill>
        <p:spPr>
          <a:xfrm>
            <a:off x="594360" y="1093943"/>
            <a:ext cx="5356942" cy="3579459"/>
          </a:xfrm>
          <a:prstGeom prst="rect">
            <a:avLst/>
          </a:prstGeom>
          <a:ln w="19050">
            <a:solidFill>
              <a:schemeClr val="accent1"/>
            </a:solidFill>
          </a:ln>
        </p:spPr>
      </p:pic>
      <p:pic>
        <p:nvPicPr>
          <p:cNvPr id="4" name="Picture 3">
            <a:extLst>
              <a:ext uri="{FF2B5EF4-FFF2-40B4-BE49-F238E27FC236}">
                <a16:creationId xmlns:a16="http://schemas.microsoft.com/office/drawing/2014/main" id="{FD245E8E-22D4-4EF8-87DF-10549C4AB7D7}"/>
              </a:ext>
            </a:extLst>
          </p:cNvPr>
          <p:cNvPicPr>
            <a:picLocks noChangeAspect="1"/>
          </p:cNvPicPr>
          <p:nvPr/>
        </p:nvPicPr>
        <p:blipFill>
          <a:blip r:embed="rId3"/>
          <a:stretch>
            <a:fillRect/>
          </a:stretch>
        </p:blipFill>
        <p:spPr>
          <a:xfrm>
            <a:off x="3886200" y="860498"/>
            <a:ext cx="4581262" cy="3120390"/>
          </a:xfrm>
          <a:prstGeom prst="rect">
            <a:avLst/>
          </a:prstGeom>
          <a:ln w="19050">
            <a:solidFill>
              <a:schemeClr val="accent1"/>
            </a:solidFill>
          </a:ln>
        </p:spPr>
      </p:pic>
    </p:spTree>
    <p:extLst>
      <p:ext uri="{BB962C8B-B14F-4D97-AF65-F5344CB8AC3E}">
        <p14:creationId xmlns:p14="http://schemas.microsoft.com/office/powerpoint/2010/main" val="2518656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24" y="0"/>
            <a:ext cx="6981871" cy="623717"/>
          </a:xfrm>
        </p:spPr>
        <p:txBody>
          <a:bodyPr vert="horz" lIns="82296" tIns="41148" rIns="82296" bIns="41148" rtlCol="0" anchor="ctr">
            <a:normAutofit/>
          </a:bodyPr>
          <a:lstStyle/>
          <a:p>
            <a:r>
              <a:rPr lang="en-US" dirty="0"/>
              <a:t>Schedule Development Lifecycle</a:t>
            </a:r>
            <a:endParaRPr lang="en-US" b="1" dirty="0"/>
          </a:p>
        </p:txBody>
      </p:sp>
      <p:sp>
        <p:nvSpPr>
          <p:cNvPr id="8" name="Content Placeholder 2">
            <a:extLst>
              <a:ext uri="{FF2B5EF4-FFF2-40B4-BE49-F238E27FC236}">
                <a16:creationId xmlns:a16="http://schemas.microsoft.com/office/drawing/2014/main" id="{7257C580-0FC8-4AAC-A389-5482A219E6D7}"/>
              </a:ext>
            </a:extLst>
          </p:cNvPr>
          <p:cNvSpPr>
            <a:spLocks noGrp="1"/>
          </p:cNvSpPr>
          <p:nvPr>
            <p:ph idx="1"/>
          </p:nvPr>
        </p:nvSpPr>
        <p:spPr>
          <a:xfrm>
            <a:off x="594359" y="253285"/>
            <a:ext cx="6172200" cy="3771900"/>
          </a:xfrm>
        </p:spPr>
        <p:txBody>
          <a:bodyPr>
            <a:normAutofit/>
          </a:bodyPr>
          <a:lstStyle/>
          <a:p>
            <a:endParaRPr lang="en-US" sz="1800" dirty="0"/>
          </a:p>
          <a:p>
            <a:r>
              <a:rPr lang="en-US" dirty="0"/>
              <a:t>Initial Baseline Schedule</a:t>
            </a:r>
          </a:p>
          <a:p>
            <a:pPr lvl="1"/>
            <a:r>
              <a:rPr lang="en-US" dirty="0"/>
              <a:t>Generally due 15 days from NTP</a:t>
            </a:r>
          </a:p>
          <a:p>
            <a:pPr lvl="1"/>
            <a:r>
              <a:rPr lang="en-US" dirty="0"/>
              <a:t>Full Detail for first 60 days of Construction</a:t>
            </a:r>
          </a:p>
          <a:p>
            <a:endParaRPr lang="en-US" dirty="0"/>
          </a:p>
          <a:p>
            <a:endParaRPr lang="en-US" dirty="0"/>
          </a:p>
          <a:p>
            <a:pPr lvl="1"/>
            <a:endParaRPr lang="en-US" dirty="0"/>
          </a:p>
          <a:p>
            <a:endParaRPr lang="en-US" dirty="0"/>
          </a:p>
          <a:p>
            <a:endParaRPr lang="en-US" sz="1800" dirty="0"/>
          </a:p>
        </p:txBody>
      </p:sp>
      <p:pic>
        <p:nvPicPr>
          <p:cNvPr id="3" name="Picture 2">
            <a:extLst>
              <a:ext uri="{FF2B5EF4-FFF2-40B4-BE49-F238E27FC236}">
                <a16:creationId xmlns:a16="http://schemas.microsoft.com/office/drawing/2014/main" id="{3C3D28A0-5621-40B1-BAD4-A24DA3A35D47}"/>
              </a:ext>
            </a:extLst>
          </p:cNvPr>
          <p:cNvPicPr>
            <a:picLocks noChangeAspect="1"/>
          </p:cNvPicPr>
          <p:nvPr/>
        </p:nvPicPr>
        <p:blipFill>
          <a:blip r:embed="rId2"/>
          <a:stretch>
            <a:fillRect/>
          </a:stretch>
        </p:blipFill>
        <p:spPr>
          <a:xfrm>
            <a:off x="2651760" y="1688986"/>
            <a:ext cx="2555240" cy="3123620"/>
          </a:xfrm>
          <a:prstGeom prst="rect">
            <a:avLst/>
          </a:prstGeom>
        </p:spPr>
      </p:pic>
    </p:spTree>
    <p:extLst>
      <p:ext uri="{BB962C8B-B14F-4D97-AF65-F5344CB8AC3E}">
        <p14:creationId xmlns:p14="http://schemas.microsoft.com/office/powerpoint/2010/main" val="4196513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90" y="0"/>
            <a:ext cx="6981871" cy="623717"/>
          </a:xfrm>
        </p:spPr>
        <p:txBody>
          <a:bodyPr vert="horz" lIns="82296" tIns="41148" rIns="82296" bIns="41148" rtlCol="0" anchor="ctr">
            <a:normAutofit/>
          </a:bodyPr>
          <a:lstStyle/>
          <a:p>
            <a:r>
              <a:rPr lang="en-US" dirty="0"/>
              <a:t>Schedule Development Lifecycle</a:t>
            </a:r>
            <a:endParaRPr lang="en-US" b="1" dirty="0"/>
          </a:p>
        </p:txBody>
      </p:sp>
      <p:sp>
        <p:nvSpPr>
          <p:cNvPr id="8" name="Content Placeholder 2">
            <a:extLst>
              <a:ext uri="{FF2B5EF4-FFF2-40B4-BE49-F238E27FC236}">
                <a16:creationId xmlns:a16="http://schemas.microsoft.com/office/drawing/2014/main" id="{7257C580-0FC8-4AAC-A389-5482A219E6D7}"/>
              </a:ext>
            </a:extLst>
          </p:cNvPr>
          <p:cNvSpPr>
            <a:spLocks noGrp="1"/>
          </p:cNvSpPr>
          <p:nvPr>
            <p:ph idx="1"/>
          </p:nvPr>
        </p:nvSpPr>
        <p:spPr>
          <a:xfrm>
            <a:off x="577426" y="190923"/>
            <a:ext cx="6172200" cy="3771900"/>
          </a:xfrm>
        </p:spPr>
        <p:txBody>
          <a:bodyPr>
            <a:normAutofit/>
          </a:bodyPr>
          <a:lstStyle/>
          <a:p>
            <a:endParaRPr lang="en-US" sz="1800" dirty="0"/>
          </a:p>
          <a:p>
            <a:r>
              <a:rPr lang="en-US" dirty="0"/>
              <a:t>Baseline Schedule</a:t>
            </a:r>
          </a:p>
          <a:p>
            <a:pPr lvl="1"/>
            <a:r>
              <a:rPr lang="en-US" dirty="0"/>
              <a:t>Generally due 60 days from NTP, Full Construction Detail</a:t>
            </a:r>
          </a:p>
          <a:p>
            <a:endParaRPr lang="en-US" dirty="0"/>
          </a:p>
          <a:p>
            <a:endParaRPr lang="en-US" dirty="0"/>
          </a:p>
          <a:p>
            <a:pPr lvl="1"/>
            <a:endParaRPr lang="en-US" dirty="0"/>
          </a:p>
          <a:p>
            <a:endParaRPr lang="en-US" dirty="0"/>
          </a:p>
          <a:p>
            <a:endParaRPr lang="en-US" sz="1800" dirty="0"/>
          </a:p>
        </p:txBody>
      </p:sp>
      <p:pic>
        <p:nvPicPr>
          <p:cNvPr id="4" name="Picture 3">
            <a:extLst>
              <a:ext uri="{FF2B5EF4-FFF2-40B4-BE49-F238E27FC236}">
                <a16:creationId xmlns:a16="http://schemas.microsoft.com/office/drawing/2014/main" id="{64CED36B-D0D6-4A91-B210-959D95BE6949}"/>
              </a:ext>
            </a:extLst>
          </p:cNvPr>
          <p:cNvPicPr>
            <a:picLocks noChangeAspect="1"/>
          </p:cNvPicPr>
          <p:nvPr/>
        </p:nvPicPr>
        <p:blipFill>
          <a:blip r:embed="rId2"/>
          <a:stretch>
            <a:fillRect/>
          </a:stretch>
        </p:blipFill>
        <p:spPr>
          <a:xfrm>
            <a:off x="4617249" y="1282774"/>
            <a:ext cx="2057400" cy="3512634"/>
          </a:xfrm>
          <a:prstGeom prst="rect">
            <a:avLst/>
          </a:prstGeom>
        </p:spPr>
      </p:pic>
      <p:pic>
        <p:nvPicPr>
          <p:cNvPr id="5" name="Picture 4">
            <a:extLst>
              <a:ext uri="{FF2B5EF4-FFF2-40B4-BE49-F238E27FC236}">
                <a16:creationId xmlns:a16="http://schemas.microsoft.com/office/drawing/2014/main" id="{503B4107-D6D3-4EB7-9904-DB13A1C937E1}"/>
              </a:ext>
            </a:extLst>
          </p:cNvPr>
          <p:cNvPicPr>
            <a:picLocks noChangeAspect="1"/>
          </p:cNvPicPr>
          <p:nvPr/>
        </p:nvPicPr>
        <p:blipFill>
          <a:blip r:embed="rId3"/>
          <a:stretch>
            <a:fillRect/>
          </a:stretch>
        </p:blipFill>
        <p:spPr>
          <a:xfrm>
            <a:off x="2469351" y="1282774"/>
            <a:ext cx="2162583" cy="3512634"/>
          </a:xfrm>
          <a:prstGeom prst="rect">
            <a:avLst/>
          </a:prstGeom>
        </p:spPr>
      </p:pic>
    </p:spTree>
    <p:extLst>
      <p:ext uri="{BB962C8B-B14F-4D97-AF65-F5344CB8AC3E}">
        <p14:creationId xmlns:p14="http://schemas.microsoft.com/office/powerpoint/2010/main" val="4126319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62" y="66578"/>
            <a:ext cx="6981871" cy="623717"/>
          </a:xfrm>
        </p:spPr>
        <p:txBody>
          <a:bodyPr vert="horz" lIns="82296" tIns="41148" rIns="82296" bIns="41148" rtlCol="0" anchor="ctr">
            <a:normAutofit/>
          </a:bodyPr>
          <a:lstStyle/>
          <a:p>
            <a:r>
              <a:rPr lang="en-US" dirty="0"/>
              <a:t>Schedule Development Lifecycle</a:t>
            </a:r>
            <a:endParaRPr lang="en-US" b="1" dirty="0"/>
          </a:p>
        </p:txBody>
      </p:sp>
      <p:sp>
        <p:nvSpPr>
          <p:cNvPr id="8" name="Content Placeholder 2">
            <a:extLst>
              <a:ext uri="{FF2B5EF4-FFF2-40B4-BE49-F238E27FC236}">
                <a16:creationId xmlns:a16="http://schemas.microsoft.com/office/drawing/2014/main" id="{7257C580-0FC8-4AAC-A389-5482A219E6D7}"/>
              </a:ext>
            </a:extLst>
          </p:cNvPr>
          <p:cNvSpPr>
            <a:spLocks noGrp="1"/>
          </p:cNvSpPr>
          <p:nvPr>
            <p:ph idx="1"/>
          </p:nvPr>
        </p:nvSpPr>
        <p:spPr>
          <a:xfrm>
            <a:off x="560494" y="165524"/>
            <a:ext cx="6172200" cy="3771900"/>
          </a:xfrm>
        </p:spPr>
        <p:txBody>
          <a:bodyPr>
            <a:normAutofit/>
          </a:bodyPr>
          <a:lstStyle/>
          <a:p>
            <a:endParaRPr lang="en-US" sz="1800" dirty="0"/>
          </a:p>
          <a:p>
            <a:r>
              <a:rPr lang="en-US" dirty="0"/>
              <a:t>Schedule Updates</a:t>
            </a:r>
          </a:p>
          <a:p>
            <a:pPr lvl="1"/>
            <a:r>
              <a:rPr lang="en-US" dirty="0"/>
              <a:t>At very least, monthly frequency</a:t>
            </a:r>
          </a:p>
          <a:p>
            <a:endParaRPr lang="en-US" dirty="0"/>
          </a:p>
          <a:p>
            <a:endParaRPr lang="en-US" dirty="0"/>
          </a:p>
          <a:p>
            <a:pPr lvl="1"/>
            <a:endParaRPr lang="en-US" dirty="0"/>
          </a:p>
          <a:p>
            <a:endParaRPr lang="en-US" dirty="0"/>
          </a:p>
          <a:p>
            <a:endParaRPr lang="en-US" sz="1800" dirty="0"/>
          </a:p>
        </p:txBody>
      </p:sp>
      <p:pic>
        <p:nvPicPr>
          <p:cNvPr id="3" name="Picture 2">
            <a:extLst>
              <a:ext uri="{FF2B5EF4-FFF2-40B4-BE49-F238E27FC236}">
                <a16:creationId xmlns:a16="http://schemas.microsoft.com/office/drawing/2014/main" id="{93312F7A-C2CD-4986-B782-2AE6C48D1C63}"/>
              </a:ext>
            </a:extLst>
          </p:cNvPr>
          <p:cNvPicPr>
            <a:picLocks noChangeAspect="1"/>
          </p:cNvPicPr>
          <p:nvPr/>
        </p:nvPicPr>
        <p:blipFill>
          <a:blip r:embed="rId2"/>
          <a:stretch>
            <a:fillRect/>
          </a:stretch>
        </p:blipFill>
        <p:spPr>
          <a:xfrm>
            <a:off x="1965961" y="1293289"/>
            <a:ext cx="2200724" cy="3497580"/>
          </a:xfrm>
          <a:prstGeom prst="rect">
            <a:avLst/>
          </a:prstGeom>
        </p:spPr>
      </p:pic>
      <p:pic>
        <p:nvPicPr>
          <p:cNvPr id="4" name="Picture 3">
            <a:extLst>
              <a:ext uri="{FF2B5EF4-FFF2-40B4-BE49-F238E27FC236}">
                <a16:creationId xmlns:a16="http://schemas.microsoft.com/office/drawing/2014/main" id="{8D2D8E0D-5F08-453B-AB65-0EAECEEA3C75}"/>
              </a:ext>
            </a:extLst>
          </p:cNvPr>
          <p:cNvPicPr>
            <a:picLocks noChangeAspect="1"/>
          </p:cNvPicPr>
          <p:nvPr/>
        </p:nvPicPr>
        <p:blipFill>
          <a:blip r:embed="rId3"/>
          <a:stretch>
            <a:fillRect/>
          </a:stretch>
        </p:blipFill>
        <p:spPr>
          <a:xfrm>
            <a:off x="4503420" y="999899"/>
            <a:ext cx="3017520" cy="3765164"/>
          </a:xfrm>
          <a:prstGeom prst="rect">
            <a:avLst/>
          </a:prstGeom>
        </p:spPr>
      </p:pic>
    </p:spTree>
    <p:extLst>
      <p:ext uri="{BB962C8B-B14F-4D97-AF65-F5344CB8AC3E}">
        <p14:creationId xmlns:p14="http://schemas.microsoft.com/office/powerpoint/2010/main" val="1873770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9D7074-B35B-4043-BED0-AF4015FC80CF}"/>
              </a:ext>
            </a:extLst>
          </p:cNvPr>
          <p:cNvSpPr>
            <a:spLocks noGrp="1"/>
          </p:cNvSpPr>
          <p:nvPr>
            <p:ph type="body" sz="quarter" idx="10"/>
          </p:nvPr>
        </p:nvSpPr>
        <p:spPr/>
        <p:txBody>
          <a:bodyPr>
            <a:normAutofit/>
          </a:bodyPr>
          <a:lstStyle/>
          <a:p>
            <a:r>
              <a:rPr lang="en-US" cap="all" dirty="0"/>
              <a:t>    	  </a:t>
            </a:r>
            <a:r>
              <a:rPr lang="en-US" sz="4300" cap="all" dirty="0"/>
              <a:t>understanding a p6 schedule</a:t>
            </a:r>
          </a:p>
        </p:txBody>
      </p:sp>
      <p:pic>
        <p:nvPicPr>
          <p:cNvPr id="6" name="Graphic 5" descr="Research">
            <a:extLst>
              <a:ext uri="{FF2B5EF4-FFF2-40B4-BE49-F238E27FC236}">
                <a16:creationId xmlns:a16="http://schemas.microsoft.com/office/drawing/2014/main" id="{732E703F-F153-483F-9237-6693707DE4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24135" y="2180783"/>
            <a:ext cx="635652" cy="635652"/>
          </a:xfrm>
          <a:prstGeom prst="rect">
            <a:avLst/>
          </a:prstGeom>
        </p:spPr>
      </p:pic>
    </p:spTree>
    <p:extLst>
      <p:ext uri="{BB962C8B-B14F-4D97-AF65-F5344CB8AC3E}">
        <p14:creationId xmlns:p14="http://schemas.microsoft.com/office/powerpoint/2010/main" val="157925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Reading a P6 Schedule</a:t>
            </a:r>
          </a:p>
        </p:txBody>
      </p:sp>
      <p:sp>
        <p:nvSpPr>
          <p:cNvPr id="3" name="Content Placeholder 2"/>
          <p:cNvSpPr>
            <a:spLocks noGrp="1"/>
          </p:cNvSpPr>
          <p:nvPr>
            <p:ph sz="half" idx="1"/>
          </p:nvPr>
        </p:nvSpPr>
        <p:spPr>
          <a:xfrm>
            <a:off x="405923" y="1138972"/>
            <a:ext cx="3413656" cy="3595391"/>
          </a:xfrm>
        </p:spPr>
        <p:txBody>
          <a:bodyPr>
            <a:normAutofit fontScale="92500" lnSpcReduction="20000"/>
          </a:bodyPr>
          <a:lstStyle/>
          <a:p>
            <a:pPr>
              <a:buFont typeface="Wingdings" panose="05000000000000000000" pitchFamily="2" charset="2"/>
              <a:buChar char="Ø"/>
            </a:pPr>
            <a:r>
              <a:rPr lang="en-US" dirty="0"/>
              <a:t>Gantt Chart &amp; Timescale</a:t>
            </a:r>
          </a:p>
          <a:p>
            <a:pPr lvl="1"/>
            <a:r>
              <a:rPr lang="en-US" dirty="0"/>
              <a:t>Data Date - starting point for schedule calculations and it is used to schedule all remaining work.</a:t>
            </a:r>
            <a:endParaRPr lang="en-US" sz="1890" dirty="0"/>
          </a:p>
          <a:p>
            <a:pPr marL="308610" lvl="1" indent="-308610">
              <a:spcBef>
                <a:spcPts val="675"/>
              </a:spcBef>
              <a:buClr>
                <a:srgbClr val="2C4974"/>
              </a:buClr>
              <a:buSzPct val="70000"/>
              <a:buFont typeface="Wingdings" panose="05000000000000000000" pitchFamily="2" charset="2"/>
              <a:buChar char="Ø"/>
            </a:pPr>
            <a:r>
              <a:rPr lang="en-US" sz="1890" dirty="0"/>
              <a:t>Chart Legend </a:t>
            </a:r>
          </a:p>
          <a:p>
            <a:pPr marL="154305" lvl="1">
              <a:spcBef>
                <a:spcPts val="675"/>
              </a:spcBef>
              <a:buClr>
                <a:srgbClr val="2C4974"/>
              </a:buClr>
              <a:buSzPct val="70000"/>
              <a:buFont typeface="Wingdings 3" panose="05040102010807070707" pitchFamily="18" charset="2"/>
              <a:buChar char="}"/>
            </a:pPr>
            <a:endParaRPr lang="en-US" sz="1890" dirty="0"/>
          </a:p>
          <a:p>
            <a:pPr lvl="2"/>
            <a:endParaRPr lang="en-US" b="1" dirty="0">
              <a:solidFill>
                <a:schemeClr val="accent4">
                  <a:lumMod val="60000"/>
                  <a:lumOff val="40000"/>
                </a:schemeClr>
              </a:solidFill>
            </a:endParaRPr>
          </a:p>
          <a:p>
            <a:pPr lvl="2"/>
            <a:r>
              <a:rPr lang="en-US" b="1" dirty="0">
                <a:solidFill>
                  <a:schemeClr val="accent4">
                    <a:lumMod val="60000"/>
                    <a:lumOff val="40000"/>
                  </a:schemeClr>
                </a:solidFill>
              </a:rPr>
              <a:t>Level of Effort </a:t>
            </a:r>
            <a:r>
              <a:rPr lang="en-US" dirty="0"/>
              <a:t>– Summary Bar</a:t>
            </a:r>
          </a:p>
          <a:p>
            <a:pPr lvl="2"/>
            <a:r>
              <a:rPr lang="en-US" b="1" dirty="0">
                <a:solidFill>
                  <a:srgbClr val="32428B"/>
                </a:solidFill>
              </a:rPr>
              <a:t>Actual Work </a:t>
            </a:r>
            <a:r>
              <a:rPr lang="en-US" dirty="0"/>
              <a:t>- Past</a:t>
            </a:r>
          </a:p>
          <a:p>
            <a:pPr lvl="2"/>
            <a:r>
              <a:rPr lang="en-US" b="1" dirty="0">
                <a:solidFill>
                  <a:srgbClr val="92D050"/>
                </a:solidFill>
              </a:rPr>
              <a:t>Remaining Work </a:t>
            </a:r>
            <a:r>
              <a:rPr lang="en-US" dirty="0"/>
              <a:t>– Today / Future</a:t>
            </a:r>
          </a:p>
          <a:p>
            <a:pPr lvl="2"/>
            <a:r>
              <a:rPr lang="en-US" b="1" dirty="0">
                <a:solidFill>
                  <a:srgbClr val="FF0000"/>
                </a:solidFill>
              </a:rPr>
              <a:t>Critical Activities </a:t>
            </a:r>
            <a:r>
              <a:rPr lang="en-US" dirty="0"/>
              <a:t>– Total Float is less than or equal to 0</a:t>
            </a:r>
          </a:p>
          <a:p>
            <a:pPr lvl="2"/>
            <a:r>
              <a:rPr lang="en-US" b="1" dirty="0"/>
              <a:t>Milestone</a:t>
            </a:r>
            <a:r>
              <a:rPr lang="en-US" dirty="0"/>
              <a:t> – Point in time</a:t>
            </a:r>
          </a:p>
          <a:p>
            <a:pPr lvl="1"/>
            <a:endParaRPr lang="en-US" dirty="0"/>
          </a:p>
          <a:p>
            <a:pPr marL="308610" lvl="1"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FA63366C-9D5D-48B4-8E02-99EDA02B808C}"/>
              </a:ext>
            </a:extLst>
          </p:cNvPr>
          <p:cNvPicPr>
            <a:picLocks noChangeAspect="1"/>
          </p:cNvPicPr>
          <p:nvPr/>
        </p:nvPicPr>
        <p:blipFill>
          <a:blip r:embed="rId2"/>
          <a:stretch>
            <a:fillRect/>
          </a:stretch>
        </p:blipFill>
        <p:spPr>
          <a:xfrm>
            <a:off x="1356401" y="2467851"/>
            <a:ext cx="1979976" cy="468816"/>
          </a:xfrm>
          <a:prstGeom prst="rect">
            <a:avLst/>
          </a:prstGeom>
        </p:spPr>
      </p:pic>
      <p:pic>
        <p:nvPicPr>
          <p:cNvPr id="6" name="Picture 5">
            <a:extLst>
              <a:ext uri="{FF2B5EF4-FFF2-40B4-BE49-F238E27FC236}">
                <a16:creationId xmlns:a16="http://schemas.microsoft.com/office/drawing/2014/main" id="{3D05EF2B-769B-48D6-A99C-9E3EEA38D1A3}"/>
              </a:ext>
            </a:extLst>
          </p:cNvPr>
          <p:cNvPicPr>
            <a:picLocks noChangeAspect="1"/>
          </p:cNvPicPr>
          <p:nvPr/>
        </p:nvPicPr>
        <p:blipFill>
          <a:blip r:embed="rId3"/>
          <a:stretch>
            <a:fillRect/>
          </a:stretch>
        </p:blipFill>
        <p:spPr>
          <a:xfrm>
            <a:off x="3819579" y="1264245"/>
            <a:ext cx="4807893" cy="2519365"/>
          </a:xfrm>
          <a:prstGeom prst="rect">
            <a:avLst/>
          </a:prstGeom>
        </p:spPr>
      </p:pic>
      <p:sp>
        <p:nvSpPr>
          <p:cNvPr id="7" name="Cloud 6">
            <a:extLst>
              <a:ext uri="{FF2B5EF4-FFF2-40B4-BE49-F238E27FC236}">
                <a16:creationId xmlns:a16="http://schemas.microsoft.com/office/drawing/2014/main" id="{920BD7E0-68C8-4B19-A523-C7AEB60FF36F}"/>
              </a:ext>
            </a:extLst>
          </p:cNvPr>
          <p:cNvSpPr/>
          <p:nvPr/>
        </p:nvSpPr>
        <p:spPr>
          <a:xfrm>
            <a:off x="4511087" y="2091785"/>
            <a:ext cx="745388" cy="438462"/>
          </a:xfrm>
          <a:prstGeom prst="cloud">
            <a:avLst/>
          </a:prstGeom>
          <a:solidFill>
            <a:srgbClr val="FCF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b="1" dirty="0">
                <a:solidFill>
                  <a:schemeClr val="tx1"/>
                </a:solidFill>
              </a:rPr>
              <a:t>Activity Table</a:t>
            </a:r>
          </a:p>
        </p:txBody>
      </p:sp>
      <p:sp>
        <p:nvSpPr>
          <p:cNvPr id="8" name="Cloud 7">
            <a:extLst>
              <a:ext uri="{FF2B5EF4-FFF2-40B4-BE49-F238E27FC236}">
                <a16:creationId xmlns:a16="http://schemas.microsoft.com/office/drawing/2014/main" id="{FF8D16A9-62F2-44FC-BAE8-D730294CEADF}"/>
              </a:ext>
            </a:extLst>
          </p:cNvPr>
          <p:cNvSpPr/>
          <p:nvPr/>
        </p:nvSpPr>
        <p:spPr>
          <a:xfrm>
            <a:off x="7924743" y="2523928"/>
            <a:ext cx="698369" cy="438462"/>
          </a:xfrm>
          <a:prstGeom prst="cloud">
            <a:avLst/>
          </a:prstGeom>
          <a:solidFill>
            <a:srgbClr val="FCF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b="1" dirty="0">
                <a:solidFill>
                  <a:schemeClr val="tx1"/>
                </a:solidFill>
              </a:rPr>
              <a:t>Gant Chart</a:t>
            </a:r>
          </a:p>
        </p:txBody>
      </p:sp>
      <p:sp>
        <p:nvSpPr>
          <p:cNvPr id="9" name="Cloud 8">
            <a:extLst>
              <a:ext uri="{FF2B5EF4-FFF2-40B4-BE49-F238E27FC236}">
                <a16:creationId xmlns:a16="http://schemas.microsoft.com/office/drawing/2014/main" id="{7FC44357-A0EF-4707-88E3-47B91C608BC9}"/>
              </a:ext>
            </a:extLst>
          </p:cNvPr>
          <p:cNvSpPr/>
          <p:nvPr/>
        </p:nvSpPr>
        <p:spPr>
          <a:xfrm>
            <a:off x="6117658" y="841419"/>
            <a:ext cx="698369" cy="438462"/>
          </a:xfrm>
          <a:prstGeom prst="cloud">
            <a:avLst/>
          </a:prstGeom>
          <a:solidFill>
            <a:srgbClr val="FCF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b="1" dirty="0">
                <a:solidFill>
                  <a:schemeClr val="tx1"/>
                </a:solidFill>
              </a:rPr>
              <a:t>Time Scale</a:t>
            </a:r>
          </a:p>
        </p:txBody>
      </p:sp>
      <p:cxnSp>
        <p:nvCxnSpPr>
          <p:cNvPr id="10" name="Straight Arrow Connector 9">
            <a:extLst>
              <a:ext uri="{FF2B5EF4-FFF2-40B4-BE49-F238E27FC236}">
                <a16:creationId xmlns:a16="http://schemas.microsoft.com/office/drawing/2014/main" id="{F2DAEFF2-C964-4D85-BB56-BC0558FC0841}"/>
              </a:ext>
            </a:extLst>
          </p:cNvPr>
          <p:cNvCxnSpPr>
            <a:cxnSpLocks/>
          </p:cNvCxnSpPr>
          <p:nvPr/>
        </p:nvCxnSpPr>
        <p:spPr>
          <a:xfrm>
            <a:off x="6708789" y="1141168"/>
            <a:ext cx="269823" cy="192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DBD7598-5988-4C45-9899-8238FF9BAB79}"/>
              </a:ext>
            </a:extLst>
          </p:cNvPr>
          <p:cNvSpPr txBox="1"/>
          <p:nvPr/>
        </p:nvSpPr>
        <p:spPr>
          <a:xfrm>
            <a:off x="6309054" y="3569782"/>
            <a:ext cx="428322" cy="230832"/>
          </a:xfrm>
          <a:prstGeom prst="rect">
            <a:avLst/>
          </a:prstGeom>
          <a:noFill/>
        </p:spPr>
        <p:txBody>
          <a:bodyPr wrap="none" rtlCol="0">
            <a:spAutoFit/>
          </a:bodyPr>
          <a:lstStyle/>
          <a:p>
            <a:r>
              <a:rPr lang="en-US" sz="900" b="1" i="1" dirty="0">
                <a:solidFill>
                  <a:srgbClr val="FF0000"/>
                </a:solidFill>
                <a:highlight>
                  <a:srgbClr val="0000FF"/>
                </a:highlight>
              </a:rPr>
              <a:t>PAST</a:t>
            </a:r>
          </a:p>
        </p:txBody>
      </p:sp>
      <p:sp>
        <p:nvSpPr>
          <p:cNvPr id="17" name="TextBox 16">
            <a:extLst>
              <a:ext uri="{FF2B5EF4-FFF2-40B4-BE49-F238E27FC236}">
                <a16:creationId xmlns:a16="http://schemas.microsoft.com/office/drawing/2014/main" id="{42893EC4-1887-4A39-88C6-13383376BA76}"/>
              </a:ext>
            </a:extLst>
          </p:cNvPr>
          <p:cNvSpPr txBox="1"/>
          <p:nvPr/>
        </p:nvSpPr>
        <p:spPr>
          <a:xfrm>
            <a:off x="6643384" y="3567011"/>
            <a:ext cx="567784" cy="230832"/>
          </a:xfrm>
          <a:prstGeom prst="rect">
            <a:avLst/>
          </a:prstGeom>
          <a:noFill/>
        </p:spPr>
        <p:txBody>
          <a:bodyPr wrap="none" rtlCol="0">
            <a:spAutoFit/>
          </a:bodyPr>
          <a:lstStyle/>
          <a:p>
            <a:r>
              <a:rPr lang="en-US" sz="900" b="1" i="1" dirty="0">
                <a:solidFill>
                  <a:srgbClr val="FF0000"/>
                </a:solidFill>
                <a:highlight>
                  <a:srgbClr val="00FF00"/>
                </a:highlight>
              </a:rPr>
              <a:t>FUTURE</a:t>
            </a:r>
          </a:p>
        </p:txBody>
      </p:sp>
      <p:sp>
        <p:nvSpPr>
          <p:cNvPr id="12" name="Cloud 11">
            <a:extLst>
              <a:ext uri="{FF2B5EF4-FFF2-40B4-BE49-F238E27FC236}">
                <a16:creationId xmlns:a16="http://schemas.microsoft.com/office/drawing/2014/main" id="{CA958FE1-B866-4D5B-866E-240E4E5C8F59}"/>
              </a:ext>
            </a:extLst>
          </p:cNvPr>
          <p:cNvSpPr/>
          <p:nvPr/>
        </p:nvSpPr>
        <p:spPr>
          <a:xfrm>
            <a:off x="6348724" y="3767974"/>
            <a:ext cx="698369" cy="438462"/>
          </a:xfrm>
          <a:prstGeom prst="cloud">
            <a:avLst/>
          </a:prstGeom>
          <a:solidFill>
            <a:srgbClr val="FCF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b="1" dirty="0">
                <a:solidFill>
                  <a:schemeClr val="tx1"/>
                </a:solidFill>
              </a:rPr>
              <a:t>Data</a:t>
            </a:r>
          </a:p>
          <a:p>
            <a:pPr algn="ctr"/>
            <a:r>
              <a:rPr lang="en-US" sz="720" b="1" dirty="0">
                <a:solidFill>
                  <a:schemeClr val="tx1"/>
                </a:solidFill>
              </a:rPr>
              <a:t>Date</a:t>
            </a:r>
          </a:p>
        </p:txBody>
      </p:sp>
      <p:sp>
        <p:nvSpPr>
          <p:cNvPr id="13" name="Cloud 12">
            <a:extLst>
              <a:ext uri="{FF2B5EF4-FFF2-40B4-BE49-F238E27FC236}">
                <a16:creationId xmlns:a16="http://schemas.microsoft.com/office/drawing/2014/main" id="{477136F0-6A5B-41CD-A8E5-2ED7187F93BD}"/>
              </a:ext>
            </a:extLst>
          </p:cNvPr>
          <p:cNvSpPr/>
          <p:nvPr/>
        </p:nvSpPr>
        <p:spPr>
          <a:xfrm>
            <a:off x="5260835" y="1653323"/>
            <a:ext cx="791870" cy="438462"/>
          </a:xfrm>
          <a:prstGeom prst="cloud">
            <a:avLst/>
          </a:prstGeom>
          <a:solidFill>
            <a:srgbClr val="FCF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 b="1" dirty="0">
                <a:solidFill>
                  <a:schemeClr val="tx1"/>
                </a:solidFill>
              </a:rPr>
              <a:t>WBS</a:t>
            </a:r>
          </a:p>
          <a:p>
            <a:pPr algn="ctr"/>
            <a:r>
              <a:rPr lang="en-US" sz="720" b="1" dirty="0">
                <a:solidFill>
                  <a:schemeClr val="tx1"/>
                </a:solidFill>
              </a:rPr>
              <a:t>Banding</a:t>
            </a:r>
          </a:p>
        </p:txBody>
      </p:sp>
    </p:spTree>
    <p:extLst>
      <p:ext uri="{BB962C8B-B14F-4D97-AF65-F5344CB8AC3E}">
        <p14:creationId xmlns:p14="http://schemas.microsoft.com/office/powerpoint/2010/main" val="4174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9D7074-B35B-4043-BED0-AF4015FC80CF}"/>
              </a:ext>
            </a:extLst>
          </p:cNvPr>
          <p:cNvSpPr>
            <a:spLocks noGrp="1"/>
          </p:cNvSpPr>
          <p:nvPr>
            <p:ph type="body" sz="quarter" idx="10"/>
          </p:nvPr>
        </p:nvSpPr>
        <p:spPr/>
        <p:txBody>
          <a:bodyPr>
            <a:normAutofit/>
          </a:bodyPr>
          <a:lstStyle/>
          <a:p>
            <a:r>
              <a:rPr lang="en-US" cap="all" dirty="0"/>
              <a:t>    	  </a:t>
            </a:r>
            <a:r>
              <a:rPr lang="en-US" sz="4000" cap="all" dirty="0"/>
              <a:t>managing &amp;                  	  	 	   updating</a:t>
            </a:r>
          </a:p>
        </p:txBody>
      </p:sp>
      <p:pic>
        <p:nvPicPr>
          <p:cNvPr id="7" name="Graphic 6" descr="Bullseye">
            <a:extLst>
              <a:ext uri="{FF2B5EF4-FFF2-40B4-BE49-F238E27FC236}">
                <a16:creationId xmlns:a16="http://schemas.microsoft.com/office/drawing/2014/main" id="{4B7F1A41-43C8-45D6-BFC4-2C021953A6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3596" y="2785922"/>
            <a:ext cx="635652" cy="635652"/>
          </a:xfrm>
          <a:prstGeom prst="rect">
            <a:avLst/>
          </a:prstGeom>
        </p:spPr>
      </p:pic>
      <p:pic>
        <p:nvPicPr>
          <p:cNvPr id="8" name="Graphic 7" descr="Speech">
            <a:extLst>
              <a:ext uri="{FF2B5EF4-FFF2-40B4-BE49-F238E27FC236}">
                <a16:creationId xmlns:a16="http://schemas.microsoft.com/office/drawing/2014/main" id="{A7390B8F-D525-4497-9222-175585D1A1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83596" y="2150270"/>
            <a:ext cx="635652" cy="635652"/>
          </a:xfrm>
          <a:prstGeom prst="rect">
            <a:avLst/>
          </a:prstGeom>
        </p:spPr>
      </p:pic>
    </p:spTree>
    <p:extLst>
      <p:ext uri="{BB962C8B-B14F-4D97-AF65-F5344CB8AC3E}">
        <p14:creationId xmlns:p14="http://schemas.microsoft.com/office/powerpoint/2010/main" val="187229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97" y="0"/>
            <a:ext cx="6981871" cy="623717"/>
          </a:xfrm>
        </p:spPr>
        <p:txBody>
          <a:bodyPr vert="horz" lIns="82296" tIns="41148" rIns="82296" bIns="41148" rtlCol="0" anchor="ctr">
            <a:normAutofit/>
          </a:bodyPr>
          <a:lstStyle/>
          <a:p>
            <a:r>
              <a:rPr lang="en-US" b="1" dirty="0"/>
              <a:t>Legal Considerations</a:t>
            </a:r>
          </a:p>
        </p:txBody>
      </p:sp>
      <p:sp>
        <p:nvSpPr>
          <p:cNvPr id="7" name="Content Placeholder 2">
            <a:extLst>
              <a:ext uri="{FF2B5EF4-FFF2-40B4-BE49-F238E27FC236}">
                <a16:creationId xmlns:a16="http://schemas.microsoft.com/office/drawing/2014/main" id="{B42A5CCA-31E7-470F-90BC-4C78D1E11C1A}"/>
              </a:ext>
            </a:extLst>
          </p:cNvPr>
          <p:cNvSpPr>
            <a:spLocks noGrp="1"/>
          </p:cNvSpPr>
          <p:nvPr>
            <p:ph idx="1"/>
          </p:nvPr>
        </p:nvSpPr>
        <p:spPr>
          <a:xfrm>
            <a:off x="800100" y="1200150"/>
            <a:ext cx="7475220" cy="3771900"/>
          </a:xfrm>
        </p:spPr>
        <p:txBody>
          <a:bodyPr>
            <a:normAutofit/>
          </a:bodyPr>
          <a:lstStyle/>
          <a:p>
            <a:pPr marL="0" indent="0" algn="ctr">
              <a:buNone/>
            </a:pPr>
            <a:r>
              <a:rPr lang="en-US" sz="3600" dirty="0"/>
              <a:t>In the beginning, the schedule sets the plan.  </a:t>
            </a:r>
          </a:p>
          <a:p>
            <a:pPr marL="0" indent="0" algn="ctr">
              <a:buNone/>
            </a:pPr>
            <a:endParaRPr lang="en-US" sz="3600" dirty="0"/>
          </a:p>
          <a:p>
            <a:pPr marL="0" indent="0" algn="ctr">
              <a:buNone/>
            </a:pPr>
            <a:r>
              <a:rPr lang="en-US" sz="3600" dirty="0"/>
              <a:t>In the end, the schedule tells the story.</a:t>
            </a:r>
          </a:p>
        </p:txBody>
      </p:sp>
    </p:spTree>
    <p:extLst>
      <p:ext uri="{BB962C8B-B14F-4D97-AF65-F5344CB8AC3E}">
        <p14:creationId xmlns:p14="http://schemas.microsoft.com/office/powerpoint/2010/main" val="168804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79" y="-2379"/>
            <a:ext cx="6981871" cy="623717"/>
          </a:xfrm>
        </p:spPr>
        <p:txBody>
          <a:bodyPr vert="horz" lIns="82296" tIns="41148" rIns="82296" bIns="41148" rtlCol="0" anchor="ctr">
            <a:normAutofit/>
          </a:bodyPr>
          <a:lstStyle/>
          <a:p>
            <a:r>
              <a:rPr lang="en-US" b="1" dirty="0"/>
              <a:t>Dan Gilmour</a:t>
            </a:r>
          </a:p>
        </p:txBody>
      </p:sp>
      <p:sp>
        <p:nvSpPr>
          <p:cNvPr id="6" name="Content Placeholder 2">
            <a:extLst>
              <a:ext uri="{FF2B5EF4-FFF2-40B4-BE49-F238E27FC236}">
                <a16:creationId xmlns:a16="http://schemas.microsoft.com/office/drawing/2014/main" id="{AE973298-04E7-CDA0-9972-4D38E71F2BD7}"/>
              </a:ext>
            </a:extLst>
          </p:cNvPr>
          <p:cNvSpPr txBox="1">
            <a:spLocks/>
          </p:cNvSpPr>
          <p:nvPr/>
        </p:nvSpPr>
        <p:spPr>
          <a:xfrm>
            <a:off x="662939" y="627936"/>
            <a:ext cx="5852571" cy="37719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2C4974"/>
              </a:buClr>
              <a:buSzPct val="70000"/>
              <a:buFont typeface="Wingdings 3" panose="05040102010807070707" pitchFamily="18" charset="2"/>
              <a:buChar char="}"/>
              <a:defRPr sz="21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800" dirty="0"/>
          </a:p>
          <a:p>
            <a:r>
              <a:rPr lang="en-US" sz="2000" dirty="0"/>
              <a:t>Group Director of Planning &amp; Scheduling</a:t>
            </a:r>
          </a:p>
          <a:p>
            <a:pPr lvl="1"/>
            <a:r>
              <a:rPr lang="en-US" sz="1700" dirty="0"/>
              <a:t>Carolinas, Georgia, Florida</a:t>
            </a:r>
          </a:p>
          <a:p>
            <a:endParaRPr lang="en-US" sz="2000" dirty="0"/>
          </a:p>
          <a:p>
            <a:r>
              <a:rPr lang="en-US" sz="2000" dirty="0"/>
              <a:t>B.E. </a:t>
            </a:r>
            <a:r>
              <a:rPr lang="en-US" sz="2000" dirty="0" err="1"/>
              <a:t>Civ.E</a:t>
            </a:r>
            <a:r>
              <a:rPr lang="en-US" sz="2000" dirty="0"/>
              <a:t>.; Carnegie Mellon University</a:t>
            </a:r>
          </a:p>
          <a:p>
            <a:endParaRPr lang="en-US" sz="2000" dirty="0"/>
          </a:p>
          <a:p>
            <a:r>
              <a:rPr lang="en-US" sz="2000" dirty="0"/>
              <a:t>16 years in the Industry</a:t>
            </a:r>
          </a:p>
          <a:p>
            <a:pPr lvl="1"/>
            <a:r>
              <a:rPr lang="en-US" sz="1700" dirty="0"/>
              <a:t>Precon, Project </a:t>
            </a:r>
            <a:r>
              <a:rPr lang="en-US" sz="1700" dirty="0" err="1"/>
              <a:t>Mgmt</a:t>
            </a:r>
            <a:r>
              <a:rPr lang="en-US" sz="1700" dirty="0"/>
              <a:t>, Planning &amp; Scheduling</a:t>
            </a:r>
          </a:p>
          <a:p>
            <a:endParaRPr lang="en-US" dirty="0"/>
          </a:p>
          <a:p>
            <a:endParaRPr lang="en-US" sz="1800" dirty="0"/>
          </a:p>
        </p:txBody>
      </p:sp>
      <p:pic>
        <p:nvPicPr>
          <p:cNvPr id="8" name="Picture Placeholder 9">
            <a:extLst>
              <a:ext uri="{FF2B5EF4-FFF2-40B4-BE49-F238E27FC236}">
                <a16:creationId xmlns:a16="http://schemas.microsoft.com/office/drawing/2014/main" id="{A30A0431-A646-4882-668A-FB3A0DF120D2}"/>
              </a:ext>
            </a:extLst>
          </p:cNvPr>
          <p:cNvPicPr>
            <a:picLocks noChangeAspect="1"/>
          </p:cNvPicPr>
          <p:nvPr/>
        </p:nvPicPr>
        <p:blipFill>
          <a:blip r:embed="rId2">
            <a:extLst>
              <a:ext uri="{28A0092B-C50C-407E-A947-70E740481C1C}">
                <a14:useLocalDpi xmlns:a14="http://schemas.microsoft.com/office/drawing/2010/main" val="0"/>
              </a:ext>
            </a:extLst>
          </a:blip>
          <a:srcRect t="6" b="6"/>
          <a:stretch/>
        </p:blipFill>
        <p:spPr>
          <a:xfrm>
            <a:off x="7058760" y="847464"/>
            <a:ext cx="1603280" cy="1603089"/>
          </a:xfrm>
          <a:prstGeom prst="ellipse">
            <a:avLst/>
          </a:prstGeom>
        </p:spPr>
      </p:pic>
      <p:pic>
        <p:nvPicPr>
          <p:cNvPr id="9" name="Picture 2" descr="mascot 3 color">
            <a:extLst>
              <a:ext uri="{FF2B5EF4-FFF2-40B4-BE49-F238E27FC236}">
                <a16:creationId xmlns:a16="http://schemas.microsoft.com/office/drawing/2014/main" id="{0B5E200B-FF6A-179E-1476-0892CCAF2A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716" y="2801712"/>
            <a:ext cx="1494324" cy="149432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044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97" y="0"/>
            <a:ext cx="6981871" cy="623717"/>
          </a:xfrm>
        </p:spPr>
        <p:txBody>
          <a:bodyPr vert="horz" lIns="82296" tIns="41148" rIns="82296" bIns="41148" rtlCol="0" anchor="ctr">
            <a:normAutofit/>
          </a:bodyPr>
          <a:lstStyle/>
          <a:p>
            <a:r>
              <a:rPr lang="en-US" b="1" dirty="0"/>
              <a:t>Legal Considerations</a:t>
            </a:r>
          </a:p>
        </p:txBody>
      </p:sp>
      <p:sp>
        <p:nvSpPr>
          <p:cNvPr id="7" name="Content Placeholder 2">
            <a:extLst>
              <a:ext uri="{FF2B5EF4-FFF2-40B4-BE49-F238E27FC236}">
                <a16:creationId xmlns:a16="http://schemas.microsoft.com/office/drawing/2014/main" id="{B42A5CCA-31E7-470F-90BC-4C78D1E11C1A}"/>
              </a:ext>
            </a:extLst>
          </p:cNvPr>
          <p:cNvSpPr>
            <a:spLocks noGrp="1"/>
          </p:cNvSpPr>
          <p:nvPr>
            <p:ph idx="1"/>
          </p:nvPr>
        </p:nvSpPr>
        <p:spPr>
          <a:xfrm>
            <a:off x="787036" y="749482"/>
            <a:ext cx="7475220" cy="3771900"/>
          </a:xfrm>
        </p:spPr>
        <p:txBody>
          <a:bodyPr>
            <a:normAutofit/>
          </a:bodyPr>
          <a:lstStyle/>
          <a:p>
            <a:r>
              <a:rPr lang="en-US" sz="3200" dirty="0"/>
              <a:t>The schedule is the historical record of the project</a:t>
            </a:r>
          </a:p>
          <a:p>
            <a:endParaRPr lang="en-US" sz="2880" dirty="0"/>
          </a:p>
          <a:p>
            <a:r>
              <a:rPr lang="en-US" sz="2880" dirty="0"/>
              <a:t>A Successful Schedule Program:</a:t>
            </a:r>
          </a:p>
          <a:p>
            <a:pPr lvl="1"/>
            <a:r>
              <a:rPr lang="en-US" sz="2880" dirty="0"/>
              <a:t>Thorough Planning</a:t>
            </a:r>
          </a:p>
          <a:p>
            <a:pPr lvl="1"/>
            <a:r>
              <a:rPr lang="en-US" sz="2880" dirty="0"/>
              <a:t>Frequent Updates</a:t>
            </a:r>
          </a:p>
          <a:p>
            <a:pPr lvl="1"/>
            <a:r>
              <a:rPr lang="en-US" sz="2880" dirty="0"/>
              <a:t>Accurate Updates</a:t>
            </a:r>
          </a:p>
          <a:p>
            <a:pPr lvl="1"/>
            <a:r>
              <a:rPr lang="en-US" sz="2880" dirty="0"/>
              <a:t>Documentation of Changes</a:t>
            </a:r>
          </a:p>
        </p:txBody>
      </p:sp>
    </p:spTree>
    <p:extLst>
      <p:ext uri="{BB962C8B-B14F-4D97-AF65-F5344CB8AC3E}">
        <p14:creationId xmlns:p14="http://schemas.microsoft.com/office/powerpoint/2010/main" val="3701142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6147-D3F0-4F0E-8D24-B2DE825315CB}"/>
              </a:ext>
            </a:extLst>
          </p:cNvPr>
          <p:cNvSpPr>
            <a:spLocks noGrp="1"/>
          </p:cNvSpPr>
          <p:nvPr>
            <p:ph type="title"/>
          </p:nvPr>
        </p:nvSpPr>
        <p:spPr/>
        <p:txBody>
          <a:bodyPr/>
          <a:lstStyle/>
          <a:p>
            <a:r>
              <a:rPr lang="en-US" dirty="0"/>
              <a:t>Components of an Update Form</a:t>
            </a:r>
          </a:p>
        </p:txBody>
      </p:sp>
      <p:sp>
        <p:nvSpPr>
          <p:cNvPr id="3" name="Content Placeholder 2">
            <a:extLst>
              <a:ext uri="{FF2B5EF4-FFF2-40B4-BE49-F238E27FC236}">
                <a16:creationId xmlns:a16="http://schemas.microsoft.com/office/drawing/2014/main" id="{D00CA789-7D35-4320-BE0E-CCB300FAC730}"/>
              </a:ext>
            </a:extLst>
          </p:cNvPr>
          <p:cNvSpPr>
            <a:spLocks noGrp="1"/>
          </p:cNvSpPr>
          <p:nvPr>
            <p:ph idx="1"/>
          </p:nvPr>
        </p:nvSpPr>
        <p:spPr>
          <a:xfrm>
            <a:off x="823149" y="1382528"/>
            <a:ext cx="4437686" cy="1928478"/>
          </a:xfrm>
        </p:spPr>
        <p:txBody>
          <a:bodyPr>
            <a:normAutofit lnSpcReduction="10000"/>
          </a:bodyPr>
          <a:lstStyle/>
          <a:p>
            <a:pPr>
              <a:buFont typeface="Wingdings" panose="05000000000000000000" pitchFamily="2" charset="2"/>
              <a:buChar char="Ø"/>
            </a:pPr>
            <a:r>
              <a:rPr lang="en-US" sz="1530" dirty="0"/>
              <a:t>An update form will be filtered to a specific time period from the established </a:t>
            </a:r>
            <a:r>
              <a:rPr lang="en-US" sz="1530" b="1" dirty="0">
                <a:solidFill>
                  <a:srgbClr val="32428B"/>
                </a:solidFill>
              </a:rPr>
              <a:t>data date</a:t>
            </a:r>
            <a:r>
              <a:rPr lang="en-US" sz="1530" dirty="0"/>
              <a:t>           (i.e. 6-Week Lookahead, 8-Week Lookahead, etc.) </a:t>
            </a:r>
          </a:p>
          <a:p>
            <a:pPr marL="0" indent="0">
              <a:buNone/>
            </a:pPr>
            <a:endParaRPr lang="en-US" sz="1530" dirty="0"/>
          </a:p>
          <a:p>
            <a:pPr>
              <a:buFont typeface="Wingdings" panose="05000000000000000000" pitchFamily="2" charset="2"/>
              <a:buChar char="Ø"/>
            </a:pPr>
            <a:r>
              <a:rPr lang="en-US" sz="1530" dirty="0"/>
              <a:t>The </a:t>
            </a:r>
            <a:r>
              <a:rPr lang="en-US" sz="1530" b="1" dirty="0">
                <a:solidFill>
                  <a:srgbClr val="32428B"/>
                </a:solidFill>
              </a:rPr>
              <a:t>data date </a:t>
            </a:r>
            <a:r>
              <a:rPr lang="en-US" sz="1530" dirty="0"/>
              <a:t>refers to the date of the update. Anything prior to this date will have been started or completed.</a:t>
            </a:r>
            <a:endParaRPr lang="en-US" dirty="0"/>
          </a:p>
        </p:txBody>
      </p:sp>
      <p:pic>
        <p:nvPicPr>
          <p:cNvPr id="7" name="Picture 6">
            <a:extLst>
              <a:ext uri="{FF2B5EF4-FFF2-40B4-BE49-F238E27FC236}">
                <a16:creationId xmlns:a16="http://schemas.microsoft.com/office/drawing/2014/main" id="{9C19E30F-2B14-4582-92ED-F6345C1AC905}"/>
              </a:ext>
            </a:extLst>
          </p:cNvPr>
          <p:cNvPicPr>
            <a:picLocks noChangeAspect="1"/>
          </p:cNvPicPr>
          <p:nvPr/>
        </p:nvPicPr>
        <p:blipFill>
          <a:blip r:embed="rId2"/>
          <a:stretch>
            <a:fillRect/>
          </a:stretch>
        </p:blipFill>
        <p:spPr>
          <a:xfrm>
            <a:off x="5260835" y="1331997"/>
            <a:ext cx="3126077" cy="2479506"/>
          </a:xfrm>
          <a:prstGeom prst="rect">
            <a:avLst/>
          </a:prstGeom>
        </p:spPr>
      </p:pic>
      <p:sp>
        <p:nvSpPr>
          <p:cNvPr id="8" name="TextBox 7">
            <a:extLst>
              <a:ext uri="{FF2B5EF4-FFF2-40B4-BE49-F238E27FC236}">
                <a16:creationId xmlns:a16="http://schemas.microsoft.com/office/drawing/2014/main" id="{39BD8C1B-6A10-4D98-BA75-D3B2A8B2C4ED}"/>
              </a:ext>
            </a:extLst>
          </p:cNvPr>
          <p:cNvSpPr txBox="1"/>
          <p:nvPr/>
        </p:nvSpPr>
        <p:spPr>
          <a:xfrm>
            <a:off x="731066" y="825697"/>
            <a:ext cx="7886700" cy="389138"/>
          </a:xfrm>
          <a:prstGeom prst="rect">
            <a:avLst/>
          </a:prstGeom>
        </p:spPr>
        <p:txBody>
          <a:bodyPr/>
          <a:lstStyle>
            <a:defPPr>
              <a:defRPr lang="en-US"/>
            </a:defPPr>
            <a:lvl1pPr indent="0">
              <a:spcBef>
                <a:spcPct val="20000"/>
              </a:spcBef>
              <a:buFont typeface="Arial" pitchFamily="34" charset="0"/>
              <a:buNone/>
              <a:defRPr sz="3200">
                <a:solidFill>
                  <a:srgbClr val="002060"/>
                </a:solidFill>
              </a:defRPr>
            </a:lvl1pPr>
            <a:lvl2pPr marL="742950" indent="-285750">
              <a:spcBef>
                <a:spcPct val="20000"/>
              </a:spcBef>
              <a:buFont typeface="Arial" pitchFamily="34" charset="0"/>
              <a:buChar char="–"/>
              <a:defRPr sz="2800">
                <a:solidFill>
                  <a:srgbClr val="002060"/>
                </a:solidFill>
              </a:defRPr>
            </a:lvl2pPr>
            <a:lvl3pPr marL="1143000" indent="-228600">
              <a:spcBef>
                <a:spcPct val="20000"/>
              </a:spcBef>
              <a:buFont typeface="Arial" pitchFamily="34" charset="0"/>
              <a:buChar char="•"/>
              <a:defRPr sz="2400">
                <a:solidFill>
                  <a:srgbClr val="002060"/>
                </a:solidFill>
              </a:defRPr>
            </a:lvl3pPr>
            <a:lvl4pPr marL="1600200" indent="-228600">
              <a:spcBef>
                <a:spcPct val="20000"/>
              </a:spcBef>
              <a:buFont typeface="Arial" pitchFamily="34" charset="0"/>
              <a:buChar char="–"/>
              <a:defRPr sz="2000">
                <a:solidFill>
                  <a:srgbClr val="002060"/>
                </a:solidFill>
              </a:defRPr>
            </a:lvl4pPr>
            <a:lvl5pPr marL="2057400" indent="-228600">
              <a:spcBef>
                <a:spcPct val="20000"/>
              </a:spcBef>
              <a:buFont typeface="Arial" pitchFamily="34" charset="0"/>
              <a:buChar char="»"/>
              <a:defRPr sz="2000">
                <a:solidFill>
                  <a:srgbClr val="002060"/>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160" b="1" dirty="0">
                <a:solidFill>
                  <a:srgbClr val="00447C"/>
                </a:solidFill>
                <a:latin typeface="Arial" panose="020B0604020202020204" pitchFamily="34" charset="0"/>
                <a:cs typeface="Arial" panose="020B0604020202020204" pitchFamily="34" charset="0"/>
              </a:rPr>
              <a:t>Data Date</a:t>
            </a:r>
          </a:p>
        </p:txBody>
      </p:sp>
      <p:cxnSp>
        <p:nvCxnSpPr>
          <p:cNvPr id="5" name="Straight Connector 4">
            <a:extLst>
              <a:ext uri="{FF2B5EF4-FFF2-40B4-BE49-F238E27FC236}">
                <a16:creationId xmlns:a16="http://schemas.microsoft.com/office/drawing/2014/main" id="{E1F79A60-2204-4800-A7DA-1B5E2F3B8835}"/>
              </a:ext>
            </a:extLst>
          </p:cNvPr>
          <p:cNvCxnSpPr>
            <a:cxnSpLocks/>
          </p:cNvCxnSpPr>
          <p:nvPr/>
        </p:nvCxnSpPr>
        <p:spPr>
          <a:xfrm>
            <a:off x="6018058" y="1936794"/>
            <a:ext cx="0" cy="2021927"/>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87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6147-D3F0-4F0E-8D24-B2DE825315CB}"/>
              </a:ext>
            </a:extLst>
          </p:cNvPr>
          <p:cNvSpPr>
            <a:spLocks noGrp="1"/>
          </p:cNvSpPr>
          <p:nvPr>
            <p:ph type="title"/>
          </p:nvPr>
        </p:nvSpPr>
        <p:spPr/>
        <p:txBody>
          <a:bodyPr/>
          <a:lstStyle/>
          <a:p>
            <a:r>
              <a:rPr lang="en-US" dirty="0"/>
              <a:t>Components of an Update Form</a:t>
            </a:r>
          </a:p>
        </p:txBody>
      </p:sp>
      <p:sp>
        <p:nvSpPr>
          <p:cNvPr id="3" name="Content Placeholder 2">
            <a:extLst>
              <a:ext uri="{FF2B5EF4-FFF2-40B4-BE49-F238E27FC236}">
                <a16:creationId xmlns:a16="http://schemas.microsoft.com/office/drawing/2014/main" id="{D00CA789-7D35-4320-BE0E-CCB300FAC730}"/>
              </a:ext>
            </a:extLst>
          </p:cNvPr>
          <p:cNvSpPr>
            <a:spLocks noGrp="1"/>
          </p:cNvSpPr>
          <p:nvPr>
            <p:ph idx="1"/>
          </p:nvPr>
        </p:nvSpPr>
        <p:spPr>
          <a:xfrm>
            <a:off x="640411" y="2652238"/>
            <a:ext cx="7557980" cy="1928478"/>
          </a:xfrm>
        </p:spPr>
        <p:txBody>
          <a:bodyPr>
            <a:normAutofit fontScale="92500" lnSpcReduction="20000"/>
          </a:bodyPr>
          <a:lstStyle/>
          <a:p>
            <a:pPr>
              <a:buFont typeface="Wingdings" panose="05000000000000000000" pitchFamily="2" charset="2"/>
              <a:buChar char="Ø"/>
            </a:pPr>
            <a:r>
              <a:rPr lang="en-US" sz="1530" dirty="0"/>
              <a:t>The columns found on an update form may be:</a:t>
            </a:r>
          </a:p>
          <a:p>
            <a:pPr lvl="1">
              <a:buFont typeface="Wingdings" panose="05000000000000000000" pitchFamily="2" charset="2"/>
              <a:buChar char="Ø"/>
            </a:pPr>
            <a:r>
              <a:rPr lang="en-US" sz="1260" dirty="0"/>
              <a:t>Activity ID</a:t>
            </a:r>
          </a:p>
          <a:p>
            <a:pPr lvl="1">
              <a:buFont typeface="Wingdings" panose="05000000000000000000" pitchFamily="2" charset="2"/>
              <a:buChar char="Ø"/>
            </a:pPr>
            <a:r>
              <a:rPr lang="en-US" sz="1260" dirty="0"/>
              <a:t>Activity Name</a:t>
            </a:r>
          </a:p>
          <a:p>
            <a:pPr lvl="1">
              <a:buFont typeface="Wingdings" panose="05000000000000000000" pitchFamily="2" charset="2"/>
              <a:buChar char="Ø"/>
            </a:pPr>
            <a:r>
              <a:rPr lang="en-US" sz="1260" dirty="0"/>
              <a:t>Remaining Duration</a:t>
            </a:r>
          </a:p>
          <a:p>
            <a:pPr lvl="1">
              <a:buFont typeface="Wingdings" panose="05000000000000000000" pitchFamily="2" charset="2"/>
              <a:buChar char="Ø"/>
            </a:pPr>
            <a:r>
              <a:rPr lang="en-US" sz="1260" dirty="0"/>
              <a:t>New Remaining Duration (not shown above)</a:t>
            </a:r>
          </a:p>
          <a:p>
            <a:pPr lvl="1">
              <a:buFont typeface="Wingdings" panose="05000000000000000000" pitchFamily="2" charset="2"/>
              <a:buChar char="Ø"/>
            </a:pPr>
            <a:r>
              <a:rPr lang="en-US" sz="1260" dirty="0"/>
              <a:t>Actual Start</a:t>
            </a:r>
          </a:p>
          <a:p>
            <a:pPr lvl="1">
              <a:buFont typeface="Wingdings" panose="05000000000000000000" pitchFamily="2" charset="2"/>
              <a:buChar char="Ø"/>
            </a:pPr>
            <a:r>
              <a:rPr lang="en-US" sz="1260" dirty="0"/>
              <a:t>Actual Finish</a:t>
            </a:r>
          </a:p>
          <a:p>
            <a:pPr lvl="1">
              <a:buFont typeface="Wingdings" panose="05000000000000000000" pitchFamily="2" charset="2"/>
              <a:buChar char="Ø"/>
            </a:pPr>
            <a:r>
              <a:rPr lang="en-US" sz="1260" dirty="0"/>
              <a:t>Expected Start</a:t>
            </a:r>
          </a:p>
          <a:p>
            <a:pPr lvl="1">
              <a:buFont typeface="Wingdings" panose="05000000000000000000" pitchFamily="2" charset="2"/>
              <a:buChar char="Ø"/>
            </a:pPr>
            <a:r>
              <a:rPr lang="en-US" sz="1260" dirty="0"/>
              <a:t>Expected Finish</a:t>
            </a:r>
          </a:p>
          <a:p>
            <a:pPr>
              <a:buFont typeface="Wingdings" panose="05000000000000000000" pitchFamily="2" charset="2"/>
              <a:buChar char="Ø"/>
            </a:pPr>
            <a:r>
              <a:rPr lang="en-US" sz="1530" dirty="0"/>
              <a:t>Generally, blank cells indicate information needed to update the schedule</a:t>
            </a:r>
          </a:p>
          <a:p>
            <a:pPr lvl="1">
              <a:buFont typeface="Wingdings" panose="05000000000000000000" pitchFamily="2" charset="2"/>
              <a:buChar char="Ø"/>
            </a:pPr>
            <a:endParaRPr lang="en-US" sz="1260" dirty="0"/>
          </a:p>
        </p:txBody>
      </p:sp>
      <p:sp>
        <p:nvSpPr>
          <p:cNvPr id="8" name="TextBox 7">
            <a:extLst>
              <a:ext uri="{FF2B5EF4-FFF2-40B4-BE49-F238E27FC236}">
                <a16:creationId xmlns:a16="http://schemas.microsoft.com/office/drawing/2014/main" id="{39BD8C1B-6A10-4D98-BA75-D3B2A8B2C4ED}"/>
              </a:ext>
            </a:extLst>
          </p:cNvPr>
          <p:cNvSpPr txBox="1"/>
          <p:nvPr/>
        </p:nvSpPr>
        <p:spPr>
          <a:xfrm>
            <a:off x="731066" y="825697"/>
            <a:ext cx="7886700" cy="389138"/>
          </a:xfrm>
          <a:prstGeom prst="rect">
            <a:avLst/>
          </a:prstGeom>
        </p:spPr>
        <p:txBody>
          <a:bodyPr/>
          <a:lstStyle>
            <a:defPPr>
              <a:defRPr lang="en-US"/>
            </a:defPPr>
            <a:lvl1pPr indent="0">
              <a:spcBef>
                <a:spcPct val="20000"/>
              </a:spcBef>
              <a:buFont typeface="Arial" pitchFamily="34" charset="0"/>
              <a:buNone/>
              <a:defRPr sz="3200">
                <a:solidFill>
                  <a:srgbClr val="002060"/>
                </a:solidFill>
              </a:defRPr>
            </a:lvl1pPr>
            <a:lvl2pPr marL="742950" indent="-285750">
              <a:spcBef>
                <a:spcPct val="20000"/>
              </a:spcBef>
              <a:buFont typeface="Arial" pitchFamily="34" charset="0"/>
              <a:buChar char="–"/>
              <a:defRPr sz="2800">
                <a:solidFill>
                  <a:srgbClr val="002060"/>
                </a:solidFill>
              </a:defRPr>
            </a:lvl2pPr>
            <a:lvl3pPr marL="1143000" indent="-228600">
              <a:spcBef>
                <a:spcPct val="20000"/>
              </a:spcBef>
              <a:buFont typeface="Arial" pitchFamily="34" charset="0"/>
              <a:buChar char="•"/>
              <a:defRPr sz="2400">
                <a:solidFill>
                  <a:srgbClr val="002060"/>
                </a:solidFill>
              </a:defRPr>
            </a:lvl3pPr>
            <a:lvl4pPr marL="1600200" indent="-228600">
              <a:spcBef>
                <a:spcPct val="20000"/>
              </a:spcBef>
              <a:buFont typeface="Arial" pitchFamily="34" charset="0"/>
              <a:buChar char="–"/>
              <a:defRPr sz="2000">
                <a:solidFill>
                  <a:srgbClr val="002060"/>
                </a:solidFill>
              </a:defRPr>
            </a:lvl4pPr>
            <a:lvl5pPr marL="2057400" indent="-228600">
              <a:spcBef>
                <a:spcPct val="20000"/>
              </a:spcBef>
              <a:buFont typeface="Arial" pitchFamily="34" charset="0"/>
              <a:buChar char="»"/>
              <a:defRPr sz="2000">
                <a:solidFill>
                  <a:srgbClr val="002060"/>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160" b="1" dirty="0">
                <a:solidFill>
                  <a:srgbClr val="00447C"/>
                </a:solidFill>
                <a:latin typeface="Arial" panose="020B0604020202020204" pitchFamily="34" charset="0"/>
                <a:cs typeface="Arial" panose="020B0604020202020204" pitchFamily="34" charset="0"/>
              </a:rPr>
              <a:t>Columns</a:t>
            </a:r>
          </a:p>
        </p:txBody>
      </p:sp>
      <p:pic>
        <p:nvPicPr>
          <p:cNvPr id="5" name="Picture 4">
            <a:extLst>
              <a:ext uri="{FF2B5EF4-FFF2-40B4-BE49-F238E27FC236}">
                <a16:creationId xmlns:a16="http://schemas.microsoft.com/office/drawing/2014/main" id="{6E00ABF9-9B77-472C-9DDE-E42CE51D818D}"/>
              </a:ext>
            </a:extLst>
          </p:cNvPr>
          <p:cNvPicPr>
            <a:picLocks noChangeAspect="1"/>
          </p:cNvPicPr>
          <p:nvPr/>
        </p:nvPicPr>
        <p:blipFill>
          <a:blip r:embed="rId2"/>
          <a:stretch>
            <a:fillRect/>
          </a:stretch>
        </p:blipFill>
        <p:spPr>
          <a:xfrm>
            <a:off x="1071717" y="1214835"/>
            <a:ext cx="6695367" cy="1328407"/>
          </a:xfrm>
          <a:prstGeom prst="rect">
            <a:avLst/>
          </a:prstGeom>
        </p:spPr>
      </p:pic>
    </p:spTree>
    <p:extLst>
      <p:ext uri="{BB962C8B-B14F-4D97-AF65-F5344CB8AC3E}">
        <p14:creationId xmlns:p14="http://schemas.microsoft.com/office/powerpoint/2010/main" val="43826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D681EF-23C3-49BC-A13A-4EC108E49B60}"/>
              </a:ext>
            </a:extLst>
          </p:cNvPr>
          <p:cNvSpPr>
            <a:spLocks noGrp="1"/>
          </p:cNvSpPr>
          <p:nvPr>
            <p:ph idx="1"/>
          </p:nvPr>
        </p:nvSpPr>
        <p:spPr>
          <a:xfrm>
            <a:off x="565705" y="1167671"/>
            <a:ext cx="3946564" cy="3656578"/>
          </a:xfrm>
        </p:spPr>
        <p:txBody>
          <a:bodyPr>
            <a:normAutofit fontScale="92500" lnSpcReduction="10000"/>
          </a:bodyPr>
          <a:lstStyle/>
          <a:p>
            <a:pPr lvl="0">
              <a:buFont typeface="Wingdings" panose="05000000000000000000" pitchFamily="2" charset="2"/>
              <a:buChar char="Ø"/>
            </a:pPr>
            <a:r>
              <a:rPr lang="en-US" sz="1260" b="1" dirty="0"/>
              <a:t>Actual Start &amp; Actual Finish</a:t>
            </a:r>
            <a:r>
              <a:rPr lang="en-US" sz="1260" dirty="0"/>
              <a:t>: The actual start/finish date of the activity. An “Actual” can not be in the future.</a:t>
            </a:r>
          </a:p>
          <a:p>
            <a:pPr lvl="0">
              <a:buFont typeface="Wingdings" panose="05000000000000000000" pitchFamily="2" charset="2"/>
              <a:buChar char="Ø"/>
            </a:pPr>
            <a:endParaRPr lang="en-US" sz="1260" dirty="0"/>
          </a:p>
          <a:p>
            <a:pPr>
              <a:buFont typeface="Wingdings" panose="05000000000000000000" pitchFamily="2" charset="2"/>
              <a:buChar char="Ø"/>
            </a:pPr>
            <a:r>
              <a:rPr lang="en-US" sz="1260" b="1" dirty="0"/>
              <a:t>Remaining Duration</a:t>
            </a:r>
            <a:r>
              <a:rPr lang="en-US" sz="1260" dirty="0"/>
              <a:t>: If you have started the activity and know how many days it will take to complete, your remaining duration will be days remaining to complete from the data date.</a:t>
            </a:r>
          </a:p>
          <a:p>
            <a:pPr>
              <a:buFont typeface="Wingdings" panose="05000000000000000000" pitchFamily="2" charset="2"/>
              <a:buChar char="Ø"/>
            </a:pPr>
            <a:endParaRPr lang="en-US" sz="1260" dirty="0"/>
          </a:p>
          <a:p>
            <a:pPr>
              <a:buFont typeface="Wingdings" panose="05000000000000000000" pitchFamily="2" charset="2"/>
              <a:buChar char="Ø"/>
            </a:pPr>
            <a:r>
              <a:rPr lang="en-US" sz="1260" b="1" dirty="0"/>
              <a:t>Expected Starts/Finishes</a:t>
            </a:r>
            <a:r>
              <a:rPr lang="en-US" sz="1260" dirty="0"/>
              <a:t>: Anticipated future dates.</a:t>
            </a:r>
          </a:p>
          <a:p>
            <a:pPr>
              <a:buFont typeface="Wingdings" panose="05000000000000000000" pitchFamily="2" charset="2"/>
              <a:buChar char="Ø"/>
            </a:pPr>
            <a:endParaRPr lang="en-US" sz="1260" dirty="0"/>
          </a:p>
          <a:p>
            <a:pPr>
              <a:buFont typeface="Wingdings" panose="05000000000000000000" pitchFamily="2" charset="2"/>
              <a:buChar char="Ø"/>
            </a:pPr>
            <a:r>
              <a:rPr lang="en-US" sz="1260" b="1" dirty="0"/>
              <a:t>No Update: </a:t>
            </a:r>
            <a:r>
              <a:rPr lang="en-US" sz="1260" dirty="0"/>
              <a:t>This indicates no progress made. When </a:t>
            </a:r>
            <a:r>
              <a:rPr lang="en-US" sz="1260" i="1" dirty="0"/>
              <a:t>no update </a:t>
            </a:r>
            <a:r>
              <a:rPr lang="en-US" sz="1260" dirty="0"/>
              <a:t>is provided, provide an explanation as to why. </a:t>
            </a:r>
          </a:p>
          <a:p>
            <a:pPr>
              <a:buFont typeface="Wingdings" panose="05000000000000000000" pitchFamily="2" charset="2"/>
              <a:buChar char="Ø"/>
            </a:pPr>
            <a:endParaRPr lang="en-US" sz="1260" b="1" dirty="0"/>
          </a:p>
          <a:p>
            <a:pPr>
              <a:buFont typeface="Wingdings" panose="05000000000000000000" pitchFamily="2" charset="2"/>
              <a:buChar char="Ø"/>
            </a:pPr>
            <a:r>
              <a:rPr lang="en-US" sz="1260" dirty="0"/>
              <a:t>Provided update notes may be handwritten or typed, but should be legible and in a different color than the rest of the update form.</a:t>
            </a:r>
          </a:p>
          <a:p>
            <a:pPr lvl="0">
              <a:buFont typeface="Wingdings" panose="05000000000000000000" pitchFamily="2" charset="2"/>
              <a:buChar char="Ø"/>
            </a:pPr>
            <a:endParaRPr lang="en-US" sz="1260" dirty="0"/>
          </a:p>
          <a:p>
            <a:pPr lvl="0">
              <a:buFont typeface="Wingdings" panose="05000000000000000000" pitchFamily="2" charset="2"/>
              <a:buChar char="Ø"/>
            </a:pPr>
            <a:endParaRPr lang="en-US" sz="1260" dirty="0"/>
          </a:p>
          <a:p>
            <a:pPr lvl="0">
              <a:buFont typeface="Wingdings" panose="05000000000000000000" pitchFamily="2" charset="2"/>
              <a:buChar char="Ø"/>
            </a:pPr>
            <a:endParaRPr lang="en-US" sz="1260" dirty="0"/>
          </a:p>
          <a:p>
            <a:endParaRPr lang="en-US" dirty="0"/>
          </a:p>
        </p:txBody>
      </p:sp>
      <p:sp>
        <p:nvSpPr>
          <p:cNvPr id="5" name="Title 4">
            <a:extLst>
              <a:ext uri="{FF2B5EF4-FFF2-40B4-BE49-F238E27FC236}">
                <a16:creationId xmlns:a16="http://schemas.microsoft.com/office/drawing/2014/main" id="{562ABFE2-3D6A-4084-8F75-D588011999F4}"/>
              </a:ext>
            </a:extLst>
          </p:cNvPr>
          <p:cNvSpPr>
            <a:spLocks noGrp="1"/>
          </p:cNvSpPr>
          <p:nvPr>
            <p:ph type="title"/>
          </p:nvPr>
        </p:nvSpPr>
        <p:spPr>
          <a:xfrm>
            <a:off x="1684261" y="1"/>
            <a:ext cx="7111812" cy="623717"/>
          </a:xfrm>
        </p:spPr>
        <p:txBody>
          <a:bodyPr>
            <a:normAutofit/>
          </a:bodyPr>
          <a:lstStyle/>
          <a:p>
            <a:r>
              <a:rPr lang="en-US" dirty="0"/>
              <a:t>Filling out an Update Form</a:t>
            </a:r>
          </a:p>
        </p:txBody>
      </p:sp>
      <p:pic>
        <p:nvPicPr>
          <p:cNvPr id="9" name="Picture 8">
            <a:extLst>
              <a:ext uri="{FF2B5EF4-FFF2-40B4-BE49-F238E27FC236}">
                <a16:creationId xmlns:a16="http://schemas.microsoft.com/office/drawing/2014/main" id="{D86E9AD9-2838-4D5D-80A1-FD0B5BE4D367}"/>
              </a:ext>
            </a:extLst>
          </p:cNvPr>
          <p:cNvPicPr>
            <a:picLocks noChangeAspect="1"/>
          </p:cNvPicPr>
          <p:nvPr/>
        </p:nvPicPr>
        <p:blipFill>
          <a:blip r:embed="rId2"/>
          <a:stretch>
            <a:fillRect/>
          </a:stretch>
        </p:blipFill>
        <p:spPr>
          <a:xfrm>
            <a:off x="4989358" y="979178"/>
            <a:ext cx="2803208" cy="848678"/>
          </a:xfrm>
          <a:prstGeom prst="rect">
            <a:avLst/>
          </a:prstGeom>
        </p:spPr>
      </p:pic>
      <p:pic>
        <p:nvPicPr>
          <p:cNvPr id="10" name="Picture 9">
            <a:extLst>
              <a:ext uri="{FF2B5EF4-FFF2-40B4-BE49-F238E27FC236}">
                <a16:creationId xmlns:a16="http://schemas.microsoft.com/office/drawing/2014/main" id="{57BCA74B-2ED7-4628-8DE4-54C8CF49835E}"/>
              </a:ext>
            </a:extLst>
          </p:cNvPr>
          <p:cNvPicPr>
            <a:picLocks noChangeAspect="1"/>
          </p:cNvPicPr>
          <p:nvPr/>
        </p:nvPicPr>
        <p:blipFill>
          <a:blip r:embed="rId3"/>
          <a:stretch>
            <a:fillRect/>
          </a:stretch>
        </p:blipFill>
        <p:spPr>
          <a:xfrm>
            <a:off x="4631733" y="3033700"/>
            <a:ext cx="3531870" cy="454343"/>
          </a:xfrm>
          <a:prstGeom prst="rect">
            <a:avLst/>
          </a:prstGeom>
        </p:spPr>
      </p:pic>
      <p:pic>
        <p:nvPicPr>
          <p:cNvPr id="12" name="Picture 11">
            <a:extLst>
              <a:ext uri="{FF2B5EF4-FFF2-40B4-BE49-F238E27FC236}">
                <a16:creationId xmlns:a16="http://schemas.microsoft.com/office/drawing/2014/main" id="{519931E5-5DF2-4E19-B9D9-54DD06670CC0}"/>
              </a:ext>
            </a:extLst>
          </p:cNvPr>
          <p:cNvPicPr>
            <a:picLocks noChangeAspect="1"/>
          </p:cNvPicPr>
          <p:nvPr/>
        </p:nvPicPr>
        <p:blipFill>
          <a:blip r:embed="rId4"/>
          <a:stretch>
            <a:fillRect/>
          </a:stretch>
        </p:blipFill>
        <p:spPr>
          <a:xfrm>
            <a:off x="4930575" y="1913148"/>
            <a:ext cx="3017632" cy="978670"/>
          </a:xfrm>
          <a:prstGeom prst="rect">
            <a:avLst/>
          </a:prstGeom>
        </p:spPr>
      </p:pic>
      <p:pic>
        <p:nvPicPr>
          <p:cNvPr id="15" name="Picture 14">
            <a:extLst>
              <a:ext uri="{FF2B5EF4-FFF2-40B4-BE49-F238E27FC236}">
                <a16:creationId xmlns:a16="http://schemas.microsoft.com/office/drawing/2014/main" id="{2A29AB77-0A92-450B-9767-B23F5FEB2B79}"/>
              </a:ext>
            </a:extLst>
          </p:cNvPr>
          <p:cNvPicPr>
            <a:picLocks noChangeAspect="1"/>
          </p:cNvPicPr>
          <p:nvPr/>
        </p:nvPicPr>
        <p:blipFill>
          <a:blip r:embed="rId5"/>
          <a:stretch>
            <a:fillRect/>
          </a:stretch>
        </p:blipFill>
        <p:spPr>
          <a:xfrm>
            <a:off x="4424386" y="3537669"/>
            <a:ext cx="3946564" cy="1136101"/>
          </a:xfrm>
          <a:prstGeom prst="rect">
            <a:avLst/>
          </a:prstGeom>
        </p:spPr>
      </p:pic>
      <p:sp>
        <p:nvSpPr>
          <p:cNvPr id="11" name="TextBox 10">
            <a:extLst>
              <a:ext uri="{FF2B5EF4-FFF2-40B4-BE49-F238E27FC236}">
                <a16:creationId xmlns:a16="http://schemas.microsoft.com/office/drawing/2014/main" id="{B2287959-EF35-42D7-B504-D4D28D3CEE5D}"/>
              </a:ext>
            </a:extLst>
          </p:cNvPr>
          <p:cNvSpPr txBox="1"/>
          <p:nvPr/>
        </p:nvSpPr>
        <p:spPr>
          <a:xfrm>
            <a:off x="672284" y="728907"/>
            <a:ext cx="7886700" cy="389138"/>
          </a:xfrm>
          <a:prstGeom prst="rect">
            <a:avLst/>
          </a:prstGeom>
        </p:spPr>
        <p:txBody>
          <a:bodyPr/>
          <a:lstStyle>
            <a:defPPr>
              <a:defRPr lang="en-US"/>
            </a:defPPr>
            <a:lvl1pPr indent="0">
              <a:spcBef>
                <a:spcPct val="20000"/>
              </a:spcBef>
              <a:buFont typeface="Arial" pitchFamily="34" charset="0"/>
              <a:buNone/>
              <a:defRPr sz="3200">
                <a:solidFill>
                  <a:srgbClr val="002060"/>
                </a:solidFill>
              </a:defRPr>
            </a:lvl1pPr>
            <a:lvl2pPr marL="742950" indent="-285750">
              <a:spcBef>
                <a:spcPct val="20000"/>
              </a:spcBef>
              <a:buFont typeface="Arial" pitchFamily="34" charset="0"/>
              <a:buChar char="–"/>
              <a:defRPr sz="2800">
                <a:solidFill>
                  <a:srgbClr val="002060"/>
                </a:solidFill>
              </a:defRPr>
            </a:lvl2pPr>
            <a:lvl3pPr marL="1143000" indent="-228600">
              <a:spcBef>
                <a:spcPct val="20000"/>
              </a:spcBef>
              <a:buFont typeface="Arial" pitchFamily="34" charset="0"/>
              <a:buChar char="•"/>
              <a:defRPr sz="2400">
                <a:solidFill>
                  <a:srgbClr val="002060"/>
                </a:solidFill>
              </a:defRPr>
            </a:lvl3pPr>
            <a:lvl4pPr marL="1600200" indent="-228600">
              <a:spcBef>
                <a:spcPct val="20000"/>
              </a:spcBef>
              <a:buFont typeface="Arial" pitchFamily="34" charset="0"/>
              <a:buChar char="–"/>
              <a:defRPr sz="2000">
                <a:solidFill>
                  <a:srgbClr val="002060"/>
                </a:solidFill>
              </a:defRPr>
            </a:lvl4pPr>
            <a:lvl5pPr marL="2057400" indent="-228600">
              <a:spcBef>
                <a:spcPct val="20000"/>
              </a:spcBef>
              <a:buFont typeface="Arial" pitchFamily="34" charset="0"/>
              <a:buChar char="»"/>
              <a:defRPr sz="2000">
                <a:solidFill>
                  <a:srgbClr val="002060"/>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160" b="1" dirty="0">
                <a:solidFill>
                  <a:srgbClr val="00447C"/>
                </a:solidFill>
                <a:latin typeface="Arial" panose="020B0604020202020204" pitchFamily="34" charset="0"/>
                <a:cs typeface="Arial" panose="020B0604020202020204" pitchFamily="34" charset="0"/>
              </a:rPr>
              <a:t>Activity Status</a:t>
            </a:r>
          </a:p>
        </p:txBody>
      </p:sp>
    </p:spTree>
    <p:extLst>
      <p:ext uri="{BB962C8B-B14F-4D97-AF65-F5344CB8AC3E}">
        <p14:creationId xmlns:p14="http://schemas.microsoft.com/office/powerpoint/2010/main" val="320714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999F-A86E-4400-96AC-0A3137F2FC1A}"/>
              </a:ext>
            </a:extLst>
          </p:cNvPr>
          <p:cNvSpPr>
            <a:spLocks noGrp="1"/>
          </p:cNvSpPr>
          <p:nvPr>
            <p:ph type="title"/>
          </p:nvPr>
        </p:nvSpPr>
        <p:spPr/>
        <p:txBody>
          <a:bodyPr>
            <a:noAutofit/>
          </a:bodyPr>
          <a:lstStyle/>
          <a:p>
            <a:r>
              <a:rPr lang="en-US" dirty="0"/>
              <a:t>Filling out an Update Form</a:t>
            </a:r>
          </a:p>
        </p:txBody>
      </p:sp>
      <p:sp>
        <p:nvSpPr>
          <p:cNvPr id="3" name="Content Placeholder 2">
            <a:extLst>
              <a:ext uri="{FF2B5EF4-FFF2-40B4-BE49-F238E27FC236}">
                <a16:creationId xmlns:a16="http://schemas.microsoft.com/office/drawing/2014/main" id="{0560B35F-4F3E-48D4-A9DF-E153D24F42B9}"/>
              </a:ext>
            </a:extLst>
          </p:cNvPr>
          <p:cNvSpPr>
            <a:spLocks noGrp="1"/>
          </p:cNvSpPr>
          <p:nvPr>
            <p:ph idx="1"/>
          </p:nvPr>
        </p:nvSpPr>
        <p:spPr>
          <a:xfrm>
            <a:off x="797446" y="2932753"/>
            <a:ext cx="7549108" cy="3304726"/>
          </a:xfrm>
        </p:spPr>
        <p:txBody>
          <a:bodyPr>
            <a:normAutofit/>
          </a:bodyPr>
          <a:lstStyle/>
          <a:p>
            <a:r>
              <a:rPr lang="en-US" dirty="0"/>
              <a:t>What does it mean when the </a:t>
            </a:r>
            <a:r>
              <a:rPr lang="en-US" b="1" dirty="0">
                <a:solidFill>
                  <a:srgbClr val="32428B"/>
                </a:solidFill>
              </a:rPr>
              <a:t>data date </a:t>
            </a:r>
            <a:r>
              <a:rPr lang="en-US" dirty="0"/>
              <a:t>is moved? </a:t>
            </a:r>
          </a:p>
          <a:p>
            <a:r>
              <a:rPr lang="en-US" dirty="0"/>
              <a:t>The </a:t>
            </a:r>
            <a:r>
              <a:rPr lang="en-US" b="1" dirty="0">
                <a:solidFill>
                  <a:srgbClr val="32428B"/>
                </a:solidFill>
              </a:rPr>
              <a:t>data date </a:t>
            </a:r>
            <a:r>
              <a:rPr lang="en-US" dirty="0"/>
              <a:t>is moved forwards for every update, from the previous update date to the current update date. When your </a:t>
            </a:r>
            <a:r>
              <a:rPr lang="en-US" b="1" dirty="0">
                <a:solidFill>
                  <a:srgbClr val="32428B"/>
                </a:solidFill>
              </a:rPr>
              <a:t>data date </a:t>
            </a:r>
            <a:r>
              <a:rPr lang="en-US" dirty="0"/>
              <a:t>moves forwards, anything that has not been started or finished will be affected by this push. </a:t>
            </a:r>
          </a:p>
          <a:p>
            <a:endParaRPr lang="en-US" dirty="0"/>
          </a:p>
        </p:txBody>
      </p:sp>
      <p:sp>
        <p:nvSpPr>
          <p:cNvPr id="4" name="TextBox 3">
            <a:extLst>
              <a:ext uri="{FF2B5EF4-FFF2-40B4-BE49-F238E27FC236}">
                <a16:creationId xmlns:a16="http://schemas.microsoft.com/office/drawing/2014/main" id="{0B8C756D-A13F-4065-9FFD-3BA8315771C9}"/>
              </a:ext>
            </a:extLst>
          </p:cNvPr>
          <p:cNvSpPr txBox="1"/>
          <p:nvPr/>
        </p:nvSpPr>
        <p:spPr>
          <a:xfrm>
            <a:off x="672284" y="728907"/>
            <a:ext cx="7886700" cy="389138"/>
          </a:xfrm>
          <a:prstGeom prst="rect">
            <a:avLst/>
          </a:prstGeom>
        </p:spPr>
        <p:txBody>
          <a:bodyPr/>
          <a:lstStyle>
            <a:defPPr>
              <a:defRPr lang="en-US"/>
            </a:defPPr>
            <a:lvl1pPr indent="0">
              <a:spcBef>
                <a:spcPct val="20000"/>
              </a:spcBef>
              <a:buFont typeface="Arial" pitchFamily="34" charset="0"/>
              <a:buNone/>
              <a:defRPr sz="3200">
                <a:solidFill>
                  <a:srgbClr val="002060"/>
                </a:solidFill>
              </a:defRPr>
            </a:lvl1pPr>
            <a:lvl2pPr marL="742950" indent="-285750">
              <a:spcBef>
                <a:spcPct val="20000"/>
              </a:spcBef>
              <a:buFont typeface="Arial" pitchFamily="34" charset="0"/>
              <a:buChar char="–"/>
              <a:defRPr sz="2800">
                <a:solidFill>
                  <a:srgbClr val="002060"/>
                </a:solidFill>
              </a:defRPr>
            </a:lvl2pPr>
            <a:lvl3pPr marL="1143000" indent="-228600">
              <a:spcBef>
                <a:spcPct val="20000"/>
              </a:spcBef>
              <a:buFont typeface="Arial" pitchFamily="34" charset="0"/>
              <a:buChar char="•"/>
              <a:defRPr sz="2400">
                <a:solidFill>
                  <a:srgbClr val="002060"/>
                </a:solidFill>
              </a:defRPr>
            </a:lvl3pPr>
            <a:lvl4pPr marL="1600200" indent="-228600">
              <a:spcBef>
                <a:spcPct val="20000"/>
              </a:spcBef>
              <a:buFont typeface="Arial" pitchFamily="34" charset="0"/>
              <a:buChar char="–"/>
              <a:defRPr sz="2000">
                <a:solidFill>
                  <a:srgbClr val="002060"/>
                </a:solidFill>
              </a:defRPr>
            </a:lvl4pPr>
            <a:lvl5pPr marL="2057400" indent="-228600">
              <a:spcBef>
                <a:spcPct val="20000"/>
              </a:spcBef>
              <a:buFont typeface="Arial" pitchFamily="34" charset="0"/>
              <a:buChar char="»"/>
              <a:defRPr sz="2000">
                <a:solidFill>
                  <a:srgbClr val="002060"/>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160" b="1" dirty="0">
                <a:solidFill>
                  <a:srgbClr val="00447C"/>
                </a:solidFill>
                <a:latin typeface="Arial" panose="020B0604020202020204" pitchFamily="34" charset="0"/>
                <a:cs typeface="Arial" panose="020B0604020202020204" pitchFamily="34" charset="0"/>
              </a:rPr>
              <a:t>Moving the Data Date</a:t>
            </a:r>
          </a:p>
        </p:txBody>
      </p:sp>
      <p:grpSp>
        <p:nvGrpSpPr>
          <p:cNvPr id="5" name="Group 4">
            <a:extLst>
              <a:ext uri="{FF2B5EF4-FFF2-40B4-BE49-F238E27FC236}">
                <a16:creationId xmlns:a16="http://schemas.microsoft.com/office/drawing/2014/main" id="{2FFA80F4-1DD6-40E7-A9EE-4864431170F8}"/>
              </a:ext>
            </a:extLst>
          </p:cNvPr>
          <p:cNvGrpSpPr/>
          <p:nvPr/>
        </p:nvGrpSpPr>
        <p:grpSpPr>
          <a:xfrm>
            <a:off x="2773673" y="1305308"/>
            <a:ext cx="3175683" cy="1440180"/>
            <a:chOff x="4495798" y="2247045"/>
            <a:chExt cx="4442939" cy="2096355"/>
          </a:xfrm>
        </p:grpSpPr>
        <p:pic>
          <p:nvPicPr>
            <p:cNvPr id="6" name="Picture 5">
              <a:extLst>
                <a:ext uri="{FF2B5EF4-FFF2-40B4-BE49-F238E27FC236}">
                  <a16:creationId xmlns:a16="http://schemas.microsoft.com/office/drawing/2014/main" id="{52059A7B-1F16-4D3E-8BF7-7B533B3F3C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495798" y="2247045"/>
              <a:ext cx="3314394" cy="2096355"/>
            </a:xfrm>
            <a:prstGeom prst="rect">
              <a:avLst/>
            </a:prstGeom>
          </p:spPr>
        </p:pic>
        <p:pic>
          <p:nvPicPr>
            <p:cNvPr id="7" name="Picture 6">
              <a:extLst>
                <a:ext uri="{FF2B5EF4-FFF2-40B4-BE49-F238E27FC236}">
                  <a16:creationId xmlns:a16="http://schemas.microsoft.com/office/drawing/2014/main" id="{9FCC1740-6E71-403A-86C2-50F8A514C084}"/>
                </a:ext>
              </a:extLst>
            </p:cNvPr>
            <p:cNvPicPr>
              <a:picLocks noChangeAspect="1"/>
            </p:cNvPicPr>
            <p:nvPr/>
          </p:nvPicPr>
          <p:blipFill>
            <a:blip r:embed="rId3"/>
            <a:stretch>
              <a:fillRect/>
            </a:stretch>
          </p:blipFill>
          <p:spPr>
            <a:xfrm>
              <a:off x="7717323" y="3595731"/>
              <a:ext cx="666750" cy="133350"/>
            </a:xfrm>
            <a:prstGeom prst="rect">
              <a:avLst/>
            </a:prstGeom>
          </p:spPr>
        </p:pic>
        <p:pic>
          <p:nvPicPr>
            <p:cNvPr id="8" name="Picture 7">
              <a:extLst>
                <a:ext uri="{FF2B5EF4-FFF2-40B4-BE49-F238E27FC236}">
                  <a16:creationId xmlns:a16="http://schemas.microsoft.com/office/drawing/2014/main" id="{F71E39EC-7B86-4C8E-8879-03EA114EB031}"/>
                </a:ext>
              </a:extLst>
            </p:cNvPr>
            <p:cNvPicPr>
              <a:picLocks noChangeAspect="1"/>
            </p:cNvPicPr>
            <p:nvPr/>
          </p:nvPicPr>
          <p:blipFill>
            <a:blip r:embed="rId3"/>
            <a:stretch>
              <a:fillRect/>
            </a:stretch>
          </p:blipFill>
          <p:spPr>
            <a:xfrm rot="1515445">
              <a:off x="7705382" y="3856579"/>
              <a:ext cx="666750" cy="133350"/>
            </a:xfrm>
            <a:prstGeom prst="rect">
              <a:avLst/>
            </a:prstGeom>
          </p:spPr>
        </p:pic>
        <p:pic>
          <p:nvPicPr>
            <p:cNvPr id="9" name="Picture 8">
              <a:extLst>
                <a:ext uri="{FF2B5EF4-FFF2-40B4-BE49-F238E27FC236}">
                  <a16:creationId xmlns:a16="http://schemas.microsoft.com/office/drawing/2014/main" id="{111E0267-5CF6-4249-A900-A5C9F831F631}"/>
                </a:ext>
              </a:extLst>
            </p:cNvPr>
            <p:cNvPicPr>
              <a:picLocks noChangeAspect="1"/>
            </p:cNvPicPr>
            <p:nvPr/>
          </p:nvPicPr>
          <p:blipFill>
            <a:blip r:embed="rId3"/>
            <a:stretch>
              <a:fillRect/>
            </a:stretch>
          </p:blipFill>
          <p:spPr>
            <a:xfrm rot="20728134">
              <a:off x="7676291" y="3442737"/>
              <a:ext cx="666750" cy="133350"/>
            </a:xfrm>
            <a:prstGeom prst="rect">
              <a:avLst/>
            </a:prstGeom>
          </p:spPr>
        </p:pic>
        <p:pic>
          <p:nvPicPr>
            <p:cNvPr id="10" name="Picture 9">
              <a:extLst>
                <a:ext uri="{FF2B5EF4-FFF2-40B4-BE49-F238E27FC236}">
                  <a16:creationId xmlns:a16="http://schemas.microsoft.com/office/drawing/2014/main" id="{E2EFD97F-9EA4-4AE2-BD64-BBA95492A1BC}"/>
                </a:ext>
              </a:extLst>
            </p:cNvPr>
            <p:cNvPicPr>
              <a:picLocks noChangeAspect="1"/>
            </p:cNvPicPr>
            <p:nvPr/>
          </p:nvPicPr>
          <p:blipFill>
            <a:blip r:embed="rId3"/>
            <a:stretch>
              <a:fillRect/>
            </a:stretch>
          </p:blipFill>
          <p:spPr>
            <a:xfrm rot="21206753">
              <a:off x="7744584" y="3881792"/>
              <a:ext cx="666750" cy="133350"/>
            </a:xfrm>
            <a:prstGeom prst="rect">
              <a:avLst/>
            </a:prstGeom>
          </p:spPr>
        </p:pic>
        <p:pic>
          <p:nvPicPr>
            <p:cNvPr id="11" name="Picture 10">
              <a:extLst>
                <a:ext uri="{FF2B5EF4-FFF2-40B4-BE49-F238E27FC236}">
                  <a16:creationId xmlns:a16="http://schemas.microsoft.com/office/drawing/2014/main" id="{7B44B0E7-5D61-4467-97C1-2A7F066BF01F}"/>
                </a:ext>
              </a:extLst>
            </p:cNvPr>
            <p:cNvPicPr>
              <a:picLocks noChangeAspect="1"/>
            </p:cNvPicPr>
            <p:nvPr/>
          </p:nvPicPr>
          <p:blipFill>
            <a:blip r:embed="rId3"/>
            <a:stretch>
              <a:fillRect/>
            </a:stretch>
          </p:blipFill>
          <p:spPr>
            <a:xfrm rot="1515445">
              <a:off x="7693459" y="3488525"/>
              <a:ext cx="666750" cy="133350"/>
            </a:xfrm>
            <a:prstGeom prst="rect">
              <a:avLst/>
            </a:prstGeom>
          </p:spPr>
        </p:pic>
        <p:pic>
          <p:nvPicPr>
            <p:cNvPr id="12" name="Picture 11">
              <a:extLst>
                <a:ext uri="{FF2B5EF4-FFF2-40B4-BE49-F238E27FC236}">
                  <a16:creationId xmlns:a16="http://schemas.microsoft.com/office/drawing/2014/main" id="{04FC310A-CC0C-4D4C-97C8-89A9F2D41202}"/>
                </a:ext>
              </a:extLst>
            </p:cNvPr>
            <p:cNvPicPr>
              <a:picLocks noChangeAspect="1"/>
            </p:cNvPicPr>
            <p:nvPr/>
          </p:nvPicPr>
          <p:blipFill>
            <a:blip r:embed="rId3"/>
            <a:stretch>
              <a:fillRect/>
            </a:stretch>
          </p:blipFill>
          <p:spPr>
            <a:xfrm rot="205027">
              <a:off x="7707100" y="3691072"/>
              <a:ext cx="666750" cy="133350"/>
            </a:xfrm>
            <a:prstGeom prst="rect">
              <a:avLst/>
            </a:prstGeom>
          </p:spPr>
        </p:pic>
        <p:pic>
          <p:nvPicPr>
            <p:cNvPr id="13" name="Picture 12">
              <a:extLst>
                <a:ext uri="{FF2B5EF4-FFF2-40B4-BE49-F238E27FC236}">
                  <a16:creationId xmlns:a16="http://schemas.microsoft.com/office/drawing/2014/main" id="{878CCD3C-57BB-4326-9E3C-DCCDE2058F8A}"/>
                </a:ext>
              </a:extLst>
            </p:cNvPr>
            <p:cNvPicPr>
              <a:picLocks noChangeAspect="1"/>
            </p:cNvPicPr>
            <p:nvPr/>
          </p:nvPicPr>
          <p:blipFill>
            <a:blip r:embed="rId4"/>
            <a:stretch>
              <a:fillRect/>
            </a:stretch>
          </p:blipFill>
          <p:spPr>
            <a:xfrm rot="20281351">
              <a:off x="7821133" y="3461933"/>
              <a:ext cx="573814" cy="133350"/>
            </a:xfrm>
            <a:prstGeom prst="rect">
              <a:avLst/>
            </a:prstGeom>
          </p:spPr>
        </p:pic>
        <p:pic>
          <p:nvPicPr>
            <p:cNvPr id="14" name="Picture 13">
              <a:extLst>
                <a:ext uri="{FF2B5EF4-FFF2-40B4-BE49-F238E27FC236}">
                  <a16:creationId xmlns:a16="http://schemas.microsoft.com/office/drawing/2014/main" id="{8AC5E84B-F3AF-4A0D-A8D1-659B3515FBDB}"/>
                </a:ext>
              </a:extLst>
            </p:cNvPr>
            <p:cNvPicPr>
              <a:picLocks noChangeAspect="1"/>
            </p:cNvPicPr>
            <p:nvPr/>
          </p:nvPicPr>
          <p:blipFill>
            <a:blip r:embed="rId3"/>
            <a:stretch>
              <a:fillRect/>
            </a:stretch>
          </p:blipFill>
          <p:spPr>
            <a:xfrm rot="553024">
              <a:off x="7746647" y="4059085"/>
              <a:ext cx="666750" cy="133350"/>
            </a:xfrm>
            <a:prstGeom prst="rect">
              <a:avLst/>
            </a:prstGeom>
          </p:spPr>
        </p:pic>
        <p:pic>
          <p:nvPicPr>
            <p:cNvPr id="15" name="Picture 14">
              <a:extLst>
                <a:ext uri="{FF2B5EF4-FFF2-40B4-BE49-F238E27FC236}">
                  <a16:creationId xmlns:a16="http://schemas.microsoft.com/office/drawing/2014/main" id="{CE8954DC-4933-425F-81B9-10006258353F}"/>
                </a:ext>
              </a:extLst>
            </p:cNvPr>
            <p:cNvPicPr>
              <a:picLocks noChangeAspect="1"/>
            </p:cNvPicPr>
            <p:nvPr/>
          </p:nvPicPr>
          <p:blipFill>
            <a:blip r:embed="rId3"/>
            <a:stretch>
              <a:fillRect/>
            </a:stretch>
          </p:blipFill>
          <p:spPr>
            <a:xfrm rot="20610362">
              <a:off x="8165999" y="3707894"/>
              <a:ext cx="666750" cy="133350"/>
            </a:xfrm>
            <a:prstGeom prst="rect">
              <a:avLst/>
            </a:prstGeom>
          </p:spPr>
        </p:pic>
        <p:pic>
          <p:nvPicPr>
            <p:cNvPr id="16" name="Picture 15">
              <a:extLst>
                <a:ext uri="{FF2B5EF4-FFF2-40B4-BE49-F238E27FC236}">
                  <a16:creationId xmlns:a16="http://schemas.microsoft.com/office/drawing/2014/main" id="{EC6C4860-DF97-4873-BF92-403267C4B537}"/>
                </a:ext>
              </a:extLst>
            </p:cNvPr>
            <p:cNvPicPr>
              <a:picLocks noChangeAspect="1"/>
            </p:cNvPicPr>
            <p:nvPr/>
          </p:nvPicPr>
          <p:blipFill>
            <a:blip r:embed="rId3"/>
            <a:stretch>
              <a:fillRect/>
            </a:stretch>
          </p:blipFill>
          <p:spPr>
            <a:xfrm>
              <a:off x="7912865" y="3460336"/>
              <a:ext cx="666750" cy="133350"/>
            </a:xfrm>
            <a:prstGeom prst="rect">
              <a:avLst/>
            </a:prstGeom>
          </p:spPr>
        </p:pic>
        <p:pic>
          <p:nvPicPr>
            <p:cNvPr id="17" name="Picture 16">
              <a:extLst>
                <a:ext uri="{FF2B5EF4-FFF2-40B4-BE49-F238E27FC236}">
                  <a16:creationId xmlns:a16="http://schemas.microsoft.com/office/drawing/2014/main" id="{866367F2-058B-4434-8964-D0F84BF23BD6}"/>
                </a:ext>
              </a:extLst>
            </p:cNvPr>
            <p:cNvPicPr>
              <a:picLocks noChangeAspect="1"/>
            </p:cNvPicPr>
            <p:nvPr/>
          </p:nvPicPr>
          <p:blipFill>
            <a:blip r:embed="rId4"/>
            <a:stretch>
              <a:fillRect/>
            </a:stretch>
          </p:blipFill>
          <p:spPr>
            <a:xfrm rot="20619555">
              <a:off x="7758181" y="3931265"/>
              <a:ext cx="537304" cy="133350"/>
            </a:xfrm>
            <a:prstGeom prst="rect">
              <a:avLst/>
            </a:prstGeom>
          </p:spPr>
        </p:pic>
        <p:pic>
          <p:nvPicPr>
            <p:cNvPr id="18" name="Picture 17">
              <a:extLst>
                <a:ext uri="{FF2B5EF4-FFF2-40B4-BE49-F238E27FC236}">
                  <a16:creationId xmlns:a16="http://schemas.microsoft.com/office/drawing/2014/main" id="{1532B0F8-97E9-4087-B319-E22CDE96F62E}"/>
                </a:ext>
              </a:extLst>
            </p:cNvPr>
            <p:cNvPicPr>
              <a:picLocks noChangeAspect="1"/>
            </p:cNvPicPr>
            <p:nvPr/>
          </p:nvPicPr>
          <p:blipFill>
            <a:blip r:embed="rId4"/>
            <a:stretch>
              <a:fillRect/>
            </a:stretch>
          </p:blipFill>
          <p:spPr>
            <a:xfrm rot="2263297">
              <a:off x="8271680" y="3637889"/>
              <a:ext cx="537304" cy="133350"/>
            </a:xfrm>
            <a:prstGeom prst="rect">
              <a:avLst/>
            </a:prstGeom>
          </p:spPr>
        </p:pic>
        <p:pic>
          <p:nvPicPr>
            <p:cNvPr id="19" name="Picture 18">
              <a:extLst>
                <a:ext uri="{FF2B5EF4-FFF2-40B4-BE49-F238E27FC236}">
                  <a16:creationId xmlns:a16="http://schemas.microsoft.com/office/drawing/2014/main" id="{E47A0378-D7B5-4FF6-A012-AE4F6FF922C5}"/>
                </a:ext>
              </a:extLst>
            </p:cNvPr>
            <p:cNvPicPr>
              <a:picLocks noChangeAspect="1"/>
            </p:cNvPicPr>
            <p:nvPr/>
          </p:nvPicPr>
          <p:blipFill>
            <a:blip r:embed="rId3"/>
            <a:stretch>
              <a:fillRect/>
            </a:stretch>
          </p:blipFill>
          <p:spPr>
            <a:xfrm rot="20214768">
              <a:off x="8209550" y="3556561"/>
              <a:ext cx="666750" cy="133350"/>
            </a:xfrm>
            <a:prstGeom prst="rect">
              <a:avLst/>
            </a:prstGeom>
          </p:spPr>
        </p:pic>
        <p:pic>
          <p:nvPicPr>
            <p:cNvPr id="20" name="Picture 19">
              <a:extLst>
                <a:ext uri="{FF2B5EF4-FFF2-40B4-BE49-F238E27FC236}">
                  <a16:creationId xmlns:a16="http://schemas.microsoft.com/office/drawing/2014/main" id="{5BD27CCD-4DBB-4869-88A1-62F11F752104}"/>
                </a:ext>
              </a:extLst>
            </p:cNvPr>
            <p:cNvPicPr>
              <a:picLocks noChangeAspect="1"/>
            </p:cNvPicPr>
            <p:nvPr/>
          </p:nvPicPr>
          <p:blipFill>
            <a:blip r:embed="rId3"/>
            <a:stretch>
              <a:fillRect/>
            </a:stretch>
          </p:blipFill>
          <p:spPr>
            <a:xfrm rot="1498337">
              <a:off x="8271987" y="3829810"/>
              <a:ext cx="666750" cy="133350"/>
            </a:xfrm>
            <a:prstGeom prst="rect">
              <a:avLst/>
            </a:prstGeom>
          </p:spPr>
        </p:pic>
        <p:pic>
          <p:nvPicPr>
            <p:cNvPr id="21" name="Picture 20">
              <a:extLst>
                <a:ext uri="{FF2B5EF4-FFF2-40B4-BE49-F238E27FC236}">
                  <a16:creationId xmlns:a16="http://schemas.microsoft.com/office/drawing/2014/main" id="{2BD373A6-B708-48B9-A6DD-9FFBE246B94F}"/>
                </a:ext>
              </a:extLst>
            </p:cNvPr>
            <p:cNvPicPr>
              <a:picLocks noChangeAspect="1"/>
            </p:cNvPicPr>
            <p:nvPr/>
          </p:nvPicPr>
          <p:blipFill>
            <a:blip r:embed="rId4"/>
            <a:stretch>
              <a:fillRect/>
            </a:stretch>
          </p:blipFill>
          <p:spPr>
            <a:xfrm rot="19158943">
              <a:off x="8101284" y="3960086"/>
              <a:ext cx="508683" cy="133350"/>
            </a:xfrm>
            <a:prstGeom prst="rect">
              <a:avLst/>
            </a:prstGeom>
          </p:spPr>
        </p:pic>
        <p:pic>
          <p:nvPicPr>
            <p:cNvPr id="22" name="Picture 21">
              <a:extLst>
                <a:ext uri="{FF2B5EF4-FFF2-40B4-BE49-F238E27FC236}">
                  <a16:creationId xmlns:a16="http://schemas.microsoft.com/office/drawing/2014/main" id="{DD36A340-25A1-4E53-A1BD-9D4108AE9493}"/>
                </a:ext>
              </a:extLst>
            </p:cNvPr>
            <p:cNvPicPr>
              <a:picLocks noChangeAspect="1"/>
            </p:cNvPicPr>
            <p:nvPr/>
          </p:nvPicPr>
          <p:blipFill>
            <a:blip r:embed="rId3"/>
            <a:stretch>
              <a:fillRect/>
            </a:stretch>
          </p:blipFill>
          <p:spPr>
            <a:xfrm rot="205027">
              <a:off x="8112636" y="3998810"/>
              <a:ext cx="666750" cy="133350"/>
            </a:xfrm>
            <a:prstGeom prst="rect">
              <a:avLst/>
            </a:prstGeom>
          </p:spPr>
        </p:pic>
      </p:grpSp>
    </p:spTree>
    <p:extLst>
      <p:ext uri="{BB962C8B-B14F-4D97-AF65-F5344CB8AC3E}">
        <p14:creationId xmlns:p14="http://schemas.microsoft.com/office/powerpoint/2010/main" val="4248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5FB1-9A56-4865-9941-53B817CA5FDD}"/>
              </a:ext>
            </a:extLst>
          </p:cNvPr>
          <p:cNvSpPr>
            <a:spLocks noGrp="1"/>
          </p:cNvSpPr>
          <p:nvPr>
            <p:ph type="title"/>
          </p:nvPr>
        </p:nvSpPr>
        <p:spPr/>
        <p:txBody>
          <a:bodyPr/>
          <a:lstStyle/>
          <a:p>
            <a:r>
              <a:rPr lang="en-US" dirty="0"/>
              <a:t>Proper Update Form</a:t>
            </a:r>
          </a:p>
        </p:txBody>
      </p:sp>
      <p:pic>
        <p:nvPicPr>
          <p:cNvPr id="9" name="Content Placeholder 8">
            <a:extLst>
              <a:ext uri="{FF2B5EF4-FFF2-40B4-BE49-F238E27FC236}">
                <a16:creationId xmlns:a16="http://schemas.microsoft.com/office/drawing/2014/main" id="{46CFAE24-9993-4EE6-9417-0186CFD6A11C}"/>
              </a:ext>
            </a:extLst>
          </p:cNvPr>
          <p:cNvPicPr>
            <a:picLocks noGrp="1" noChangeAspect="1"/>
          </p:cNvPicPr>
          <p:nvPr>
            <p:ph idx="1"/>
          </p:nvPr>
        </p:nvPicPr>
        <p:blipFill>
          <a:blip r:embed="rId2"/>
          <a:stretch>
            <a:fillRect/>
          </a:stretch>
        </p:blipFill>
        <p:spPr>
          <a:xfrm>
            <a:off x="504960" y="760695"/>
            <a:ext cx="8108835" cy="4017782"/>
          </a:xfrm>
          <a:prstGeom prst="rect">
            <a:avLst/>
          </a:prstGeom>
        </p:spPr>
      </p:pic>
    </p:spTree>
    <p:extLst>
      <p:ext uri="{BB962C8B-B14F-4D97-AF65-F5344CB8AC3E}">
        <p14:creationId xmlns:p14="http://schemas.microsoft.com/office/powerpoint/2010/main" val="38273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9D7074-B35B-4043-BED0-AF4015FC80CF}"/>
              </a:ext>
            </a:extLst>
          </p:cNvPr>
          <p:cNvSpPr>
            <a:spLocks noGrp="1"/>
          </p:cNvSpPr>
          <p:nvPr>
            <p:ph type="body" sz="quarter" idx="10"/>
          </p:nvPr>
        </p:nvSpPr>
        <p:spPr/>
        <p:txBody>
          <a:bodyPr>
            <a:normAutofit/>
          </a:bodyPr>
          <a:lstStyle/>
          <a:p>
            <a:r>
              <a:rPr lang="en-US" cap="all" dirty="0"/>
              <a:t>    	  </a:t>
            </a:r>
            <a:r>
              <a:rPr lang="en-US" sz="4300" cap="all" dirty="0"/>
              <a:t>REPORTING</a:t>
            </a:r>
          </a:p>
        </p:txBody>
      </p:sp>
      <p:pic>
        <p:nvPicPr>
          <p:cNvPr id="6" name="Graphic 5" descr="Research">
            <a:extLst>
              <a:ext uri="{FF2B5EF4-FFF2-40B4-BE49-F238E27FC236}">
                <a16:creationId xmlns:a16="http://schemas.microsoft.com/office/drawing/2014/main" id="{732E703F-F153-483F-9237-6693707DE4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24135" y="2180783"/>
            <a:ext cx="635652" cy="635652"/>
          </a:xfrm>
          <a:prstGeom prst="rect">
            <a:avLst/>
          </a:prstGeom>
        </p:spPr>
      </p:pic>
    </p:spTree>
    <p:extLst>
      <p:ext uri="{BB962C8B-B14F-4D97-AF65-F5344CB8AC3E}">
        <p14:creationId xmlns:p14="http://schemas.microsoft.com/office/powerpoint/2010/main" val="18556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E373-282F-4B1A-BE7A-1677549A505B}"/>
              </a:ext>
            </a:extLst>
          </p:cNvPr>
          <p:cNvSpPr>
            <a:spLocks noGrp="1"/>
          </p:cNvSpPr>
          <p:nvPr>
            <p:ph type="title"/>
          </p:nvPr>
        </p:nvSpPr>
        <p:spPr/>
        <p:txBody>
          <a:bodyPr>
            <a:normAutofit/>
          </a:bodyPr>
          <a:lstStyle/>
          <a:p>
            <a:r>
              <a:rPr lang="en-US" dirty="0"/>
              <a:t>Schedule Reports - Lookaheads</a:t>
            </a:r>
          </a:p>
        </p:txBody>
      </p:sp>
      <p:pic>
        <p:nvPicPr>
          <p:cNvPr id="6" name="Picture 5">
            <a:extLst>
              <a:ext uri="{FF2B5EF4-FFF2-40B4-BE49-F238E27FC236}">
                <a16:creationId xmlns:a16="http://schemas.microsoft.com/office/drawing/2014/main" id="{007DCCB5-54B4-46A9-8023-9BAAB71AF928}"/>
              </a:ext>
            </a:extLst>
          </p:cNvPr>
          <p:cNvPicPr>
            <a:picLocks noChangeAspect="1"/>
          </p:cNvPicPr>
          <p:nvPr/>
        </p:nvPicPr>
        <p:blipFill>
          <a:blip r:embed="rId2"/>
          <a:stretch>
            <a:fillRect/>
          </a:stretch>
        </p:blipFill>
        <p:spPr>
          <a:xfrm>
            <a:off x="1253929" y="739639"/>
            <a:ext cx="6397076" cy="4143204"/>
          </a:xfrm>
          <a:prstGeom prst="rect">
            <a:avLst/>
          </a:prstGeom>
        </p:spPr>
      </p:pic>
    </p:spTree>
    <p:extLst>
      <p:ext uri="{BB962C8B-B14F-4D97-AF65-F5344CB8AC3E}">
        <p14:creationId xmlns:p14="http://schemas.microsoft.com/office/powerpoint/2010/main" val="16365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E373-282F-4B1A-BE7A-1677549A505B}"/>
              </a:ext>
            </a:extLst>
          </p:cNvPr>
          <p:cNvSpPr>
            <a:spLocks noGrp="1"/>
          </p:cNvSpPr>
          <p:nvPr>
            <p:ph type="title"/>
          </p:nvPr>
        </p:nvSpPr>
        <p:spPr/>
        <p:txBody>
          <a:bodyPr>
            <a:normAutofit/>
          </a:bodyPr>
          <a:lstStyle/>
          <a:p>
            <a:r>
              <a:rPr lang="en-US" dirty="0"/>
              <a:t>Schedule Reports – Trade Sorts</a:t>
            </a:r>
          </a:p>
        </p:txBody>
      </p:sp>
      <p:pic>
        <p:nvPicPr>
          <p:cNvPr id="3" name="Picture 2">
            <a:extLst>
              <a:ext uri="{FF2B5EF4-FFF2-40B4-BE49-F238E27FC236}">
                <a16:creationId xmlns:a16="http://schemas.microsoft.com/office/drawing/2014/main" id="{A1FFAD6F-FE90-4EF0-967E-D673667F62D6}"/>
              </a:ext>
            </a:extLst>
          </p:cNvPr>
          <p:cNvPicPr>
            <a:picLocks noChangeAspect="1"/>
          </p:cNvPicPr>
          <p:nvPr/>
        </p:nvPicPr>
        <p:blipFill>
          <a:blip r:embed="rId2"/>
          <a:stretch>
            <a:fillRect/>
          </a:stretch>
        </p:blipFill>
        <p:spPr>
          <a:xfrm>
            <a:off x="1382888" y="732121"/>
            <a:ext cx="6378225" cy="4135850"/>
          </a:xfrm>
          <a:prstGeom prst="rect">
            <a:avLst/>
          </a:prstGeom>
        </p:spPr>
      </p:pic>
    </p:spTree>
    <p:extLst>
      <p:ext uri="{BB962C8B-B14F-4D97-AF65-F5344CB8AC3E}">
        <p14:creationId xmlns:p14="http://schemas.microsoft.com/office/powerpoint/2010/main" val="38558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E373-282F-4B1A-BE7A-1677549A505B}"/>
              </a:ext>
            </a:extLst>
          </p:cNvPr>
          <p:cNvSpPr>
            <a:spLocks noGrp="1"/>
          </p:cNvSpPr>
          <p:nvPr>
            <p:ph type="title"/>
          </p:nvPr>
        </p:nvSpPr>
        <p:spPr/>
        <p:txBody>
          <a:bodyPr>
            <a:normAutofit/>
          </a:bodyPr>
          <a:lstStyle/>
          <a:p>
            <a:r>
              <a:rPr lang="en-US" dirty="0"/>
              <a:t>Schedule Reports – Scope Sorts</a:t>
            </a:r>
          </a:p>
        </p:txBody>
      </p:sp>
      <p:pic>
        <p:nvPicPr>
          <p:cNvPr id="4" name="Picture 3">
            <a:extLst>
              <a:ext uri="{FF2B5EF4-FFF2-40B4-BE49-F238E27FC236}">
                <a16:creationId xmlns:a16="http://schemas.microsoft.com/office/drawing/2014/main" id="{F229140A-D3A9-4E39-AF47-93A7577A4E6B}"/>
              </a:ext>
            </a:extLst>
          </p:cNvPr>
          <p:cNvPicPr>
            <a:picLocks noChangeAspect="1"/>
          </p:cNvPicPr>
          <p:nvPr/>
        </p:nvPicPr>
        <p:blipFill>
          <a:blip r:embed="rId2"/>
          <a:stretch>
            <a:fillRect/>
          </a:stretch>
        </p:blipFill>
        <p:spPr>
          <a:xfrm>
            <a:off x="1507183" y="722191"/>
            <a:ext cx="6392690" cy="4137530"/>
          </a:xfrm>
          <a:prstGeom prst="rect">
            <a:avLst/>
          </a:prstGeom>
        </p:spPr>
      </p:pic>
    </p:spTree>
    <p:extLst>
      <p:ext uri="{BB962C8B-B14F-4D97-AF65-F5344CB8AC3E}">
        <p14:creationId xmlns:p14="http://schemas.microsoft.com/office/powerpoint/2010/main" val="106788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73C33C-B658-4AF1-BD4C-13053AD12F71}"/>
              </a:ext>
            </a:extLst>
          </p:cNvPr>
          <p:cNvSpPr>
            <a:spLocks noGrp="1"/>
          </p:cNvSpPr>
          <p:nvPr>
            <p:ph type="body" sz="quarter" idx="10"/>
          </p:nvPr>
        </p:nvSpPr>
        <p:spPr>
          <a:xfrm>
            <a:off x="2673369" y="977146"/>
            <a:ext cx="5715216" cy="398266"/>
          </a:xfrm>
        </p:spPr>
        <p:txBody>
          <a:bodyPr>
            <a:normAutofit lnSpcReduction="10000"/>
          </a:bodyPr>
          <a:lstStyle/>
          <a:p>
            <a:r>
              <a:rPr lang="en-US" dirty="0"/>
              <a:t>Intro to Scheduling &amp; Terminology</a:t>
            </a:r>
            <a:endParaRPr lang="en-US" b="1" dirty="0"/>
          </a:p>
        </p:txBody>
      </p:sp>
      <p:sp>
        <p:nvSpPr>
          <p:cNvPr id="3" name="Text Placeholder 2">
            <a:extLst>
              <a:ext uri="{FF2B5EF4-FFF2-40B4-BE49-F238E27FC236}">
                <a16:creationId xmlns:a16="http://schemas.microsoft.com/office/drawing/2014/main" id="{A6D0D6CD-C2E1-4A68-8B85-663DB0FFA24D}"/>
              </a:ext>
            </a:extLst>
          </p:cNvPr>
          <p:cNvSpPr>
            <a:spLocks noGrp="1"/>
          </p:cNvSpPr>
          <p:nvPr>
            <p:ph type="body" sz="quarter" idx="11"/>
          </p:nvPr>
        </p:nvSpPr>
        <p:spPr>
          <a:xfrm>
            <a:off x="2673369" y="416312"/>
            <a:ext cx="5715216" cy="451120"/>
          </a:xfrm>
        </p:spPr>
        <p:txBody>
          <a:bodyPr>
            <a:normAutofit/>
          </a:bodyPr>
          <a:lstStyle/>
          <a:p>
            <a:r>
              <a:rPr lang="en-US" dirty="0"/>
              <a:t>	</a:t>
            </a:r>
          </a:p>
        </p:txBody>
      </p:sp>
      <p:sp>
        <p:nvSpPr>
          <p:cNvPr id="4" name="Text Placeholder 3">
            <a:extLst>
              <a:ext uri="{FF2B5EF4-FFF2-40B4-BE49-F238E27FC236}">
                <a16:creationId xmlns:a16="http://schemas.microsoft.com/office/drawing/2014/main" id="{DE05903A-F375-4FEF-9CDF-64660DDCA8B6}"/>
              </a:ext>
            </a:extLst>
          </p:cNvPr>
          <p:cNvSpPr>
            <a:spLocks noGrp="1"/>
          </p:cNvSpPr>
          <p:nvPr>
            <p:ph type="body" sz="quarter" idx="12"/>
          </p:nvPr>
        </p:nvSpPr>
        <p:spPr>
          <a:xfrm>
            <a:off x="2673369" y="2004546"/>
            <a:ext cx="5715216" cy="398266"/>
          </a:xfrm>
        </p:spPr>
        <p:txBody>
          <a:bodyPr>
            <a:normAutofit lnSpcReduction="10000"/>
          </a:bodyPr>
          <a:lstStyle/>
          <a:p>
            <a:r>
              <a:rPr lang="en-US" dirty="0"/>
              <a:t>Understanding a P6 Schedule	</a:t>
            </a:r>
          </a:p>
        </p:txBody>
      </p:sp>
      <p:sp>
        <p:nvSpPr>
          <p:cNvPr id="5" name="Text Placeholder 4">
            <a:extLst>
              <a:ext uri="{FF2B5EF4-FFF2-40B4-BE49-F238E27FC236}">
                <a16:creationId xmlns:a16="http://schemas.microsoft.com/office/drawing/2014/main" id="{3D6DC452-456E-462C-A5D2-B1BEB1306414}"/>
              </a:ext>
            </a:extLst>
          </p:cNvPr>
          <p:cNvSpPr>
            <a:spLocks noGrp="1"/>
          </p:cNvSpPr>
          <p:nvPr>
            <p:ph type="body" sz="quarter" idx="13"/>
          </p:nvPr>
        </p:nvSpPr>
        <p:spPr>
          <a:xfrm>
            <a:off x="2673369" y="1490846"/>
            <a:ext cx="5715216" cy="398266"/>
          </a:xfrm>
        </p:spPr>
        <p:txBody>
          <a:bodyPr>
            <a:normAutofit lnSpcReduction="10000"/>
          </a:bodyPr>
          <a:lstStyle/>
          <a:p>
            <a:r>
              <a:rPr lang="en-US" dirty="0"/>
              <a:t>Schedule Development Lifecycle</a:t>
            </a:r>
          </a:p>
        </p:txBody>
      </p:sp>
      <p:sp>
        <p:nvSpPr>
          <p:cNvPr id="6" name="Text Placeholder 5">
            <a:extLst>
              <a:ext uri="{FF2B5EF4-FFF2-40B4-BE49-F238E27FC236}">
                <a16:creationId xmlns:a16="http://schemas.microsoft.com/office/drawing/2014/main" id="{C9B055F7-A99D-4895-9F16-4A72843A68E2}"/>
              </a:ext>
            </a:extLst>
          </p:cNvPr>
          <p:cNvSpPr>
            <a:spLocks noGrp="1"/>
          </p:cNvSpPr>
          <p:nvPr>
            <p:ph type="body" sz="quarter" idx="14"/>
          </p:nvPr>
        </p:nvSpPr>
        <p:spPr>
          <a:xfrm>
            <a:off x="2673369" y="2518246"/>
            <a:ext cx="5715216" cy="398266"/>
          </a:xfrm>
        </p:spPr>
        <p:txBody>
          <a:bodyPr>
            <a:normAutofit lnSpcReduction="10000"/>
          </a:bodyPr>
          <a:lstStyle/>
          <a:p>
            <a:r>
              <a:rPr lang="en-US" dirty="0"/>
              <a:t>Maintaining &amp; Updating</a:t>
            </a:r>
          </a:p>
        </p:txBody>
      </p:sp>
      <p:sp>
        <p:nvSpPr>
          <p:cNvPr id="7" name="Text Placeholder 6">
            <a:extLst>
              <a:ext uri="{FF2B5EF4-FFF2-40B4-BE49-F238E27FC236}">
                <a16:creationId xmlns:a16="http://schemas.microsoft.com/office/drawing/2014/main" id="{8F79B062-B2FF-4624-A0A0-35A9869A9F44}"/>
              </a:ext>
            </a:extLst>
          </p:cNvPr>
          <p:cNvSpPr>
            <a:spLocks noGrp="1"/>
          </p:cNvSpPr>
          <p:nvPr>
            <p:ph type="body" sz="quarter" idx="15"/>
          </p:nvPr>
        </p:nvSpPr>
        <p:spPr>
          <a:xfrm>
            <a:off x="2673369" y="3031947"/>
            <a:ext cx="5715216" cy="398266"/>
          </a:xfrm>
        </p:spPr>
        <p:txBody>
          <a:bodyPr>
            <a:normAutofit lnSpcReduction="10000"/>
          </a:bodyPr>
          <a:lstStyle/>
          <a:p>
            <a:r>
              <a:rPr lang="en-US" dirty="0"/>
              <a:t>Reporting</a:t>
            </a:r>
          </a:p>
        </p:txBody>
      </p:sp>
      <p:cxnSp>
        <p:nvCxnSpPr>
          <p:cNvPr id="8" name="Straight Connector 7">
            <a:extLst>
              <a:ext uri="{FF2B5EF4-FFF2-40B4-BE49-F238E27FC236}">
                <a16:creationId xmlns:a16="http://schemas.microsoft.com/office/drawing/2014/main" id="{87637F63-84C9-40A9-9532-D8DFD81A6A58}"/>
              </a:ext>
            </a:extLst>
          </p:cNvPr>
          <p:cNvCxnSpPr/>
          <p:nvPr/>
        </p:nvCxnSpPr>
        <p:spPr>
          <a:xfrm>
            <a:off x="2673370" y="871124"/>
            <a:ext cx="56847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DBDEC50-D8E3-4E36-AA6F-2A8DD0CEFB51}"/>
              </a:ext>
            </a:extLst>
          </p:cNvPr>
          <p:cNvCxnSpPr/>
          <p:nvPr/>
        </p:nvCxnSpPr>
        <p:spPr>
          <a:xfrm>
            <a:off x="2673370" y="1383379"/>
            <a:ext cx="56847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DBB70B-46AB-4059-8C3B-EE995E714953}"/>
              </a:ext>
            </a:extLst>
          </p:cNvPr>
          <p:cNvCxnSpPr/>
          <p:nvPr/>
        </p:nvCxnSpPr>
        <p:spPr>
          <a:xfrm>
            <a:off x="2673370" y="1888200"/>
            <a:ext cx="56847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D24DF0-93CA-4DED-AC38-AC22CED25B57}"/>
              </a:ext>
            </a:extLst>
          </p:cNvPr>
          <p:cNvCxnSpPr/>
          <p:nvPr/>
        </p:nvCxnSpPr>
        <p:spPr>
          <a:xfrm>
            <a:off x="2673370" y="2422757"/>
            <a:ext cx="56847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568005-47FA-475C-9048-D87B36DD8A98}"/>
              </a:ext>
            </a:extLst>
          </p:cNvPr>
          <p:cNvCxnSpPr/>
          <p:nvPr/>
        </p:nvCxnSpPr>
        <p:spPr>
          <a:xfrm>
            <a:off x="2673370" y="2942446"/>
            <a:ext cx="56847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6B03C5-0DDF-4D03-8514-50992CB3DD91}"/>
              </a:ext>
            </a:extLst>
          </p:cNvPr>
          <p:cNvCxnSpPr/>
          <p:nvPr/>
        </p:nvCxnSpPr>
        <p:spPr>
          <a:xfrm>
            <a:off x="2673370" y="3462136"/>
            <a:ext cx="56847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96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E373-282F-4B1A-BE7A-1677549A505B}"/>
              </a:ext>
            </a:extLst>
          </p:cNvPr>
          <p:cNvSpPr>
            <a:spLocks noGrp="1"/>
          </p:cNvSpPr>
          <p:nvPr>
            <p:ph type="title"/>
          </p:nvPr>
        </p:nvSpPr>
        <p:spPr/>
        <p:txBody>
          <a:bodyPr>
            <a:normAutofit/>
          </a:bodyPr>
          <a:lstStyle/>
          <a:p>
            <a:r>
              <a:rPr lang="en-US" dirty="0"/>
              <a:t>Schedule Reports – Start Dates</a:t>
            </a:r>
          </a:p>
        </p:txBody>
      </p:sp>
      <p:pic>
        <p:nvPicPr>
          <p:cNvPr id="4" name="Picture 3">
            <a:extLst>
              <a:ext uri="{FF2B5EF4-FFF2-40B4-BE49-F238E27FC236}">
                <a16:creationId xmlns:a16="http://schemas.microsoft.com/office/drawing/2014/main" id="{9FFA44D2-5C7D-4C3C-8BDD-6C40546B1FD3}"/>
              </a:ext>
            </a:extLst>
          </p:cNvPr>
          <p:cNvPicPr>
            <a:picLocks noChangeAspect="1"/>
          </p:cNvPicPr>
          <p:nvPr/>
        </p:nvPicPr>
        <p:blipFill>
          <a:blip r:embed="rId2"/>
          <a:stretch>
            <a:fillRect/>
          </a:stretch>
        </p:blipFill>
        <p:spPr>
          <a:xfrm>
            <a:off x="1454353" y="709439"/>
            <a:ext cx="6416582" cy="4150281"/>
          </a:xfrm>
          <a:prstGeom prst="rect">
            <a:avLst/>
          </a:prstGeom>
        </p:spPr>
      </p:pic>
    </p:spTree>
    <p:extLst>
      <p:ext uri="{BB962C8B-B14F-4D97-AF65-F5344CB8AC3E}">
        <p14:creationId xmlns:p14="http://schemas.microsoft.com/office/powerpoint/2010/main" val="201620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E373-282F-4B1A-BE7A-1677549A505B}"/>
              </a:ext>
            </a:extLst>
          </p:cNvPr>
          <p:cNvSpPr>
            <a:spLocks noGrp="1"/>
          </p:cNvSpPr>
          <p:nvPr>
            <p:ph type="title"/>
          </p:nvPr>
        </p:nvSpPr>
        <p:spPr/>
        <p:txBody>
          <a:bodyPr>
            <a:normAutofit/>
          </a:bodyPr>
          <a:lstStyle/>
          <a:p>
            <a:r>
              <a:rPr lang="en-US" dirty="0"/>
              <a:t>Schedule Reports – Gannt Chart</a:t>
            </a:r>
          </a:p>
        </p:txBody>
      </p:sp>
      <p:pic>
        <p:nvPicPr>
          <p:cNvPr id="3" name="Picture 2">
            <a:extLst>
              <a:ext uri="{FF2B5EF4-FFF2-40B4-BE49-F238E27FC236}">
                <a16:creationId xmlns:a16="http://schemas.microsoft.com/office/drawing/2014/main" id="{0CF1D3A8-C31D-4C23-9CBA-3B9A7384AE1A}"/>
              </a:ext>
            </a:extLst>
          </p:cNvPr>
          <p:cNvPicPr>
            <a:picLocks noChangeAspect="1"/>
          </p:cNvPicPr>
          <p:nvPr/>
        </p:nvPicPr>
        <p:blipFill>
          <a:blip r:embed="rId2"/>
          <a:stretch>
            <a:fillRect/>
          </a:stretch>
        </p:blipFill>
        <p:spPr>
          <a:xfrm>
            <a:off x="1245707" y="696846"/>
            <a:ext cx="6406516" cy="4161731"/>
          </a:xfrm>
          <a:prstGeom prst="rect">
            <a:avLst/>
          </a:prstGeom>
        </p:spPr>
      </p:pic>
    </p:spTree>
    <p:extLst>
      <p:ext uri="{BB962C8B-B14F-4D97-AF65-F5344CB8AC3E}">
        <p14:creationId xmlns:p14="http://schemas.microsoft.com/office/powerpoint/2010/main" val="255584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E373-282F-4B1A-BE7A-1677549A505B}"/>
              </a:ext>
            </a:extLst>
          </p:cNvPr>
          <p:cNvSpPr>
            <a:spLocks noGrp="1"/>
          </p:cNvSpPr>
          <p:nvPr>
            <p:ph type="title"/>
          </p:nvPr>
        </p:nvSpPr>
        <p:spPr/>
        <p:txBody>
          <a:bodyPr>
            <a:normAutofit/>
          </a:bodyPr>
          <a:lstStyle/>
          <a:p>
            <a:r>
              <a:rPr lang="en-US" dirty="0"/>
              <a:t>Schedule Reports – Calendar View</a:t>
            </a:r>
          </a:p>
        </p:txBody>
      </p:sp>
      <p:pic>
        <p:nvPicPr>
          <p:cNvPr id="3" name="Picture 2">
            <a:extLst>
              <a:ext uri="{FF2B5EF4-FFF2-40B4-BE49-F238E27FC236}">
                <a16:creationId xmlns:a16="http://schemas.microsoft.com/office/drawing/2014/main" id="{B0A67C05-65D5-473E-8E42-0D7DDE7E9987}"/>
              </a:ext>
            </a:extLst>
          </p:cNvPr>
          <p:cNvPicPr>
            <a:picLocks noChangeAspect="1"/>
          </p:cNvPicPr>
          <p:nvPr/>
        </p:nvPicPr>
        <p:blipFill>
          <a:blip r:embed="rId2"/>
          <a:stretch>
            <a:fillRect/>
          </a:stretch>
        </p:blipFill>
        <p:spPr>
          <a:xfrm>
            <a:off x="1120126" y="732659"/>
            <a:ext cx="6835942" cy="4083214"/>
          </a:xfrm>
          <a:prstGeom prst="rect">
            <a:avLst/>
          </a:prstGeom>
        </p:spPr>
      </p:pic>
    </p:spTree>
    <p:extLst>
      <p:ext uri="{BB962C8B-B14F-4D97-AF65-F5344CB8AC3E}">
        <p14:creationId xmlns:p14="http://schemas.microsoft.com/office/powerpoint/2010/main" val="266150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E373-282F-4B1A-BE7A-1677549A505B}"/>
              </a:ext>
            </a:extLst>
          </p:cNvPr>
          <p:cNvSpPr>
            <a:spLocks noGrp="1"/>
          </p:cNvSpPr>
          <p:nvPr>
            <p:ph type="title"/>
          </p:nvPr>
        </p:nvSpPr>
        <p:spPr/>
        <p:txBody>
          <a:bodyPr>
            <a:normAutofit/>
          </a:bodyPr>
          <a:lstStyle/>
          <a:p>
            <a:r>
              <a:rPr lang="en-US" dirty="0"/>
              <a:t>Schedule Reports – Calendar View</a:t>
            </a:r>
          </a:p>
        </p:txBody>
      </p:sp>
      <p:pic>
        <p:nvPicPr>
          <p:cNvPr id="4" name="Picture 3">
            <a:extLst>
              <a:ext uri="{FF2B5EF4-FFF2-40B4-BE49-F238E27FC236}">
                <a16:creationId xmlns:a16="http://schemas.microsoft.com/office/drawing/2014/main" id="{418297EB-AC11-4CFA-B203-9222B4E02346}"/>
              </a:ext>
            </a:extLst>
          </p:cNvPr>
          <p:cNvPicPr>
            <a:picLocks noChangeAspect="1"/>
          </p:cNvPicPr>
          <p:nvPr/>
        </p:nvPicPr>
        <p:blipFill>
          <a:blip r:embed="rId2"/>
          <a:stretch>
            <a:fillRect/>
          </a:stretch>
        </p:blipFill>
        <p:spPr>
          <a:xfrm>
            <a:off x="820739" y="761740"/>
            <a:ext cx="7121048" cy="4099602"/>
          </a:xfrm>
          <a:prstGeom prst="rect">
            <a:avLst/>
          </a:prstGeom>
        </p:spPr>
      </p:pic>
    </p:spTree>
    <p:extLst>
      <p:ext uri="{BB962C8B-B14F-4D97-AF65-F5344CB8AC3E}">
        <p14:creationId xmlns:p14="http://schemas.microsoft.com/office/powerpoint/2010/main" val="35064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E373-282F-4B1A-BE7A-1677549A505B}"/>
              </a:ext>
            </a:extLst>
          </p:cNvPr>
          <p:cNvSpPr>
            <a:spLocks noGrp="1"/>
          </p:cNvSpPr>
          <p:nvPr>
            <p:ph type="title"/>
          </p:nvPr>
        </p:nvSpPr>
        <p:spPr/>
        <p:txBody>
          <a:bodyPr>
            <a:normAutofit/>
          </a:bodyPr>
          <a:lstStyle/>
          <a:p>
            <a:r>
              <a:rPr lang="en-US" dirty="0"/>
              <a:t>Schedule Reports – Calendar View</a:t>
            </a:r>
          </a:p>
        </p:txBody>
      </p:sp>
      <p:pic>
        <p:nvPicPr>
          <p:cNvPr id="5" name="Picture 4">
            <a:extLst>
              <a:ext uri="{FF2B5EF4-FFF2-40B4-BE49-F238E27FC236}">
                <a16:creationId xmlns:a16="http://schemas.microsoft.com/office/drawing/2014/main" id="{A94E4CD4-008A-4A34-894E-D2513D560FD4}"/>
              </a:ext>
            </a:extLst>
          </p:cNvPr>
          <p:cNvPicPr>
            <a:picLocks noChangeAspect="1"/>
          </p:cNvPicPr>
          <p:nvPr/>
        </p:nvPicPr>
        <p:blipFill>
          <a:blip r:embed="rId2"/>
          <a:stretch>
            <a:fillRect/>
          </a:stretch>
        </p:blipFill>
        <p:spPr>
          <a:xfrm>
            <a:off x="1169126" y="513112"/>
            <a:ext cx="6969034" cy="4288010"/>
          </a:xfrm>
          <a:prstGeom prst="rect">
            <a:avLst/>
          </a:prstGeom>
        </p:spPr>
      </p:pic>
    </p:spTree>
    <p:extLst>
      <p:ext uri="{BB962C8B-B14F-4D97-AF65-F5344CB8AC3E}">
        <p14:creationId xmlns:p14="http://schemas.microsoft.com/office/powerpoint/2010/main" val="342538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9D7074-B35B-4043-BED0-AF4015FC80CF}"/>
              </a:ext>
            </a:extLst>
          </p:cNvPr>
          <p:cNvSpPr>
            <a:spLocks noGrp="1"/>
          </p:cNvSpPr>
          <p:nvPr>
            <p:ph type="body" sz="quarter" idx="10"/>
          </p:nvPr>
        </p:nvSpPr>
        <p:spPr/>
        <p:txBody>
          <a:bodyPr>
            <a:normAutofit/>
          </a:bodyPr>
          <a:lstStyle/>
          <a:p>
            <a:r>
              <a:rPr lang="en-US" cap="all" dirty="0"/>
              <a:t>Questions?</a:t>
            </a:r>
            <a:endParaRPr lang="en-US" sz="4300" cap="all" dirty="0"/>
          </a:p>
        </p:txBody>
      </p:sp>
    </p:spTree>
    <p:extLst>
      <p:ext uri="{BB962C8B-B14F-4D97-AF65-F5344CB8AC3E}">
        <p14:creationId xmlns:p14="http://schemas.microsoft.com/office/powerpoint/2010/main" val="297010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9D7074-B35B-4043-BED0-AF4015FC80CF}"/>
              </a:ext>
            </a:extLst>
          </p:cNvPr>
          <p:cNvSpPr>
            <a:spLocks noGrp="1"/>
          </p:cNvSpPr>
          <p:nvPr>
            <p:ph type="body" sz="quarter" idx="10"/>
          </p:nvPr>
        </p:nvSpPr>
        <p:spPr/>
        <p:txBody>
          <a:bodyPr>
            <a:normAutofit fontScale="92500"/>
          </a:bodyPr>
          <a:lstStyle/>
          <a:p>
            <a:r>
              <a:rPr lang="en-US" sz="4300" cap="all" dirty="0"/>
              <a:t>    	  INTRO TO scheduling &amp; TERMINOLOGY</a:t>
            </a:r>
          </a:p>
        </p:txBody>
      </p:sp>
      <p:pic>
        <p:nvPicPr>
          <p:cNvPr id="5" name="Graphic 4" descr="Hierarchy">
            <a:extLst>
              <a:ext uri="{FF2B5EF4-FFF2-40B4-BE49-F238E27FC236}">
                <a16:creationId xmlns:a16="http://schemas.microsoft.com/office/drawing/2014/main" id="{1A0FDBB3-AEB5-4756-8255-0CBFCC2FC1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4946" y="2013110"/>
            <a:ext cx="635652" cy="635652"/>
          </a:xfrm>
          <a:prstGeom prst="rect">
            <a:avLst/>
          </a:prstGeom>
        </p:spPr>
      </p:pic>
    </p:spTree>
    <p:extLst>
      <p:ext uri="{BB962C8B-B14F-4D97-AF65-F5344CB8AC3E}">
        <p14:creationId xmlns:p14="http://schemas.microsoft.com/office/powerpoint/2010/main" val="58306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63221F-8E7C-4D8B-8C0A-BED4626D1571}"/>
              </a:ext>
            </a:extLst>
          </p:cNvPr>
          <p:cNvSpPr>
            <a:spLocks noGrp="1"/>
          </p:cNvSpPr>
          <p:nvPr>
            <p:ph type="title"/>
          </p:nvPr>
        </p:nvSpPr>
        <p:spPr>
          <a:xfrm>
            <a:off x="219818" y="126381"/>
            <a:ext cx="7381702" cy="498088"/>
          </a:xfrm>
        </p:spPr>
        <p:txBody>
          <a:bodyPr/>
          <a:lstStyle/>
          <a:p>
            <a:r>
              <a:rPr lang="en-US" dirty="0"/>
              <a:t>Schedule Development Building Blocks</a:t>
            </a:r>
          </a:p>
        </p:txBody>
      </p:sp>
      <p:sp>
        <p:nvSpPr>
          <p:cNvPr id="10" name="Text Placeholder 3">
            <a:extLst>
              <a:ext uri="{FF2B5EF4-FFF2-40B4-BE49-F238E27FC236}">
                <a16:creationId xmlns:a16="http://schemas.microsoft.com/office/drawing/2014/main" id="{56E40BB2-D6E4-4123-B314-0E5A4E0CF53C}"/>
              </a:ext>
            </a:extLst>
          </p:cNvPr>
          <p:cNvSpPr>
            <a:spLocks noGrp="1"/>
          </p:cNvSpPr>
          <p:nvPr>
            <p:ph type="body" sz="quarter" idx="11"/>
          </p:nvPr>
        </p:nvSpPr>
        <p:spPr>
          <a:xfrm>
            <a:off x="444138" y="751114"/>
            <a:ext cx="6746965" cy="3997235"/>
          </a:xfrm>
        </p:spPr>
        <p:txBody>
          <a:bodyPr>
            <a:normAutofit/>
          </a:bodyPr>
          <a:lstStyle/>
          <a:p>
            <a:r>
              <a:rPr lang="en-US" dirty="0"/>
              <a:t>WBS</a:t>
            </a:r>
          </a:p>
          <a:p>
            <a:endParaRPr lang="en-US" dirty="0"/>
          </a:p>
          <a:p>
            <a:r>
              <a:rPr lang="en-US" dirty="0"/>
              <a:t>Activities</a:t>
            </a:r>
          </a:p>
          <a:p>
            <a:endParaRPr lang="en-US" dirty="0"/>
          </a:p>
          <a:p>
            <a:r>
              <a:rPr lang="en-US" dirty="0"/>
              <a:t>Durations</a:t>
            </a:r>
          </a:p>
          <a:p>
            <a:endParaRPr lang="en-US" dirty="0"/>
          </a:p>
          <a:p>
            <a:r>
              <a:rPr lang="en-US" dirty="0"/>
              <a:t>Relationships</a:t>
            </a:r>
          </a:p>
          <a:p>
            <a:endParaRPr lang="en-US" dirty="0"/>
          </a:p>
          <a:p>
            <a:pPr lvl="1"/>
            <a:endParaRPr lang="en-US" dirty="0"/>
          </a:p>
        </p:txBody>
      </p:sp>
    </p:spTree>
    <p:extLst>
      <p:ext uri="{BB962C8B-B14F-4D97-AF65-F5344CB8AC3E}">
        <p14:creationId xmlns:p14="http://schemas.microsoft.com/office/powerpoint/2010/main" val="142708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WBS</a:t>
            </a:r>
          </a:p>
        </p:txBody>
      </p:sp>
      <p:pic>
        <p:nvPicPr>
          <p:cNvPr id="8" name="Picture 2"/>
          <p:cNvPicPr>
            <a:picLocks noGrp="1" noChangeAspect="1" noChangeArrowheads="1"/>
          </p:cNvPicPr>
          <p:nvPr>
            <p:ph idx="1"/>
          </p:nvPr>
        </p:nvPicPr>
        <p:blipFill>
          <a:blip r:embed="rId2" cstate="print"/>
          <a:srcRect l="14223" t="15153" r="12119" b="5717"/>
          <a:stretch>
            <a:fillRect/>
          </a:stretch>
        </p:blipFill>
        <p:spPr>
          <a:xfrm>
            <a:off x="2125351" y="1198722"/>
            <a:ext cx="4921874" cy="3304698"/>
          </a:xfrm>
        </p:spPr>
      </p:pic>
      <p:sp>
        <p:nvSpPr>
          <p:cNvPr id="3" name="TextBox 2"/>
          <p:cNvSpPr txBox="1"/>
          <p:nvPr/>
        </p:nvSpPr>
        <p:spPr>
          <a:xfrm>
            <a:off x="525780" y="742433"/>
            <a:ext cx="8092440" cy="389138"/>
          </a:xfrm>
          <a:prstGeom prst="rect">
            <a:avLst/>
          </a:prstGeom>
        </p:spPr>
        <p:txBody>
          <a:bodyPr/>
          <a:lstStyle>
            <a:defPPr>
              <a:defRPr lang="en-US"/>
            </a:defPPr>
            <a:lvl1pPr indent="0">
              <a:spcBef>
                <a:spcPct val="20000"/>
              </a:spcBef>
              <a:buFont typeface="Arial" pitchFamily="34" charset="0"/>
              <a:buNone/>
              <a:defRPr sz="3200">
                <a:solidFill>
                  <a:srgbClr val="002060"/>
                </a:solidFill>
              </a:defRPr>
            </a:lvl1pPr>
            <a:lvl2pPr marL="742950" indent="-285750">
              <a:spcBef>
                <a:spcPct val="20000"/>
              </a:spcBef>
              <a:buFont typeface="Arial" pitchFamily="34" charset="0"/>
              <a:buChar char="–"/>
              <a:defRPr sz="2800">
                <a:solidFill>
                  <a:srgbClr val="002060"/>
                </a:solidFill>
              </a:defRPr>
            </a:lvl2pPr>
            <a:lvl3pPr marL="1143000" indent="-228600">
              <a:spcBef>
                <a:spcPct val="20000"/>
              </a:spcBef>
              <a:buFont typeface="Arial" pitchFamily="34" charset="0"/>
              <a:buChar char="•"/>
              <a:defRPr sz="2400">
                <a:solidFill>
                  <a:srgbClr val="002060"/>
                </a:solidFill>
              </a:defRPr>
            </a:lvl3pPr>
            <a:lvl4pPr marL="1600200" indent="-228600">
              <a:spcBef>
                <a:spcPct val="20000"/>
              </a:spcBef>
              <a:buFont typeface="Arial" pitchFamily="34" charset="0"/>
              <a:buChar char="–"/>
              <a:defRPr sz="2000">
                <a:solidFill>
                  <a:srgbClr val="002060"/>
                </a:solidFill>
              </a:defRPr>
            </a:lvl4pPr>
            <a:lvl5pPr marL="2057400" indent="-228600">
              <a:spcBef>
                <a:spcPct val="20000"/>
              </a:spcBef>
              <a:buFont typeface="Arial" pitchFamily="34" charset="0"/>
              <a:buChar char="»"/>
              <a:defRPr sz="2000">
                <a:solidFill>
                  <a:srgbClr val="002060"/>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r>
              <a:rPr lang="en-US" sz="2160" b="1" dirty="0">
                <a:solidFill>
                  <a:srgbClr val="00447C"/>
                </a:solidFill>
              </a:rPr>
              <a:t>Planning Outline | Work Breakdown Structure (WBS) </a:t>
            </a:r>
          </a:p>
        </p:txBody>
      </p:sp>
    </p:spTree>
    <p:extLst>
      <p:ext uri="{BB962C8B-B14F-4D97-AF65-F5344CB8AC3E}">
        <p14:creationId xmlns:p14="http://schemas.microsoft.com/office/powerpoint/2010/main" val="408207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WBS and Work Activities</a:t>
            </a:r>
          </a:p>
        </p:txBody>
      </p:sp>
      <p:sp>
        <p:nvSpPr>
          <p:cNvPr id="4" name="Content Placeholder 3">
            <a:extLst>
              <a:ext uri="{FF2B5EF4-FFF2-40B4-BE49-F238E27FC236}">
                <a16:creationId xmlns:a16="http://schemas.microsoft.com/office/drawing/2014/main" id="{26CFB877-F06E-4EF6-8FD2-5F6F2024476F}"/>
              </a:ext>
            </a:extLst>
          </p:cNvPr>
          <p:cNvSpPr>
            <a:spLocks noGrp="1"/>
          </p:cNvSpPr>
          <p:nvPr>
            <p:ph idx="1"/>
          </p:nvPr>
        </p:nvSpPr>
        <p:spPr>
          <a:xfrm>
            <a:off x="711544" y="1335057"/>
            <a:ext cx="2420276" cy="3304726"/>
          </a:xfrm>
        </p:spPr>
        <p:txBody>
          <a:bodyPr>
            <a:normAutofit/>
          </a:bodyPr>
          <a:lstStyle/>
          <a:p>
            <a:r>
              <a:rPr lang="en-US" sz="1620" dirty="0"/>
              <a:t>Key Plans create the geographical language in the project schedule</a:t>
            </a:r>
          </a:p>
          <a:p>
            <a:pPr marL="0" indent="0">
              <a:buNone/>
            </a:pPr>
            <a:endParaRPr lang="en-US" sz="1620" dirty="0"/>
          </a:p>
          <a:p>
            <a:r>
              <a:rPr lang="en-US" sz="1620" dirty="0"/>
              <a:t>Considerations: </a:t>
            </a:r>
          </a:p>
          <a:p>
            <a:pPr lvl="1"/>
            <a:r>
              <a:rPr lang="en-US" sz="1080" dirty="0"/>
              <a:t>Areas of similar finish</a:t>
            </a:r>
          </a:p>
          <a:p>
            <a:pPr lvl="1"/>
            <a:r>
              <a:rPr lang="en-US" sz="1080" dirty="0"/>
              <a:t>Turnover milestones</a:t>
            </a:r>
          </a:p>
          <a:p>
            <a:pPr lvl="1"/>
            <a:r>
              <a:rPr lang="en-US" sz="1080" dirty="0"/>
              <a:t>Directional workflow </a:t>
            </a:r>
          </a:p>
          <a:p>
            <a:pPr lvl="1"/>
            <a:r>
              <a:rPr lang="en-US" sz="1080" dirty="0"/>
              <a:t>Equipment</a:t>
            </a:r>
          </a:p>
          <a:p>
            <a:pPr lvl="1"/>
            <a:r>
              <a:rPr lang="en-US" sz="1080" dirty="0"/>
              <a:t>Safe working conditions</a:t>
            </a:r>
          </a:p>
          <a:p>
            <a:pPr lvl="1"/>
            <a:endParaRPr lang="en-US" sz="1350" dirty="0"/>
          </a:p>
          <a:p>
            <a:endParaRPr lang="en-US" sz="1350" dirty="0"/>
          </a:p>
          <a:p>
            <a:endParaRPr lang="en-US" dirty="0"/>
          </a:p>
        </p:txBody>
      </p:sp>
      <p:sp>
        <p:nvSpPr>
          <p:cNvPr id="3" name="TextBox 2"/>
          <p:cNvSpPr txBox="1"/>
          <p:nvPr/>
        </p:nvSpPr>
        <p:spPr>
          <a:xfrm>
            <a:off x="731066" y="825697"/>
            <a:ext cx="7886700" cy="389138"/>
          </a:xfrm>
          <a:prstGeom prst="rect">
            <a:avLst/>
          </a:prstGeom>
        </p:spPr>
        <p:txBody>
          <a:bodyPr/>
          <a:lstStyle>
            <a:defPPr>
              <a:defRPr lang="en-US"/>
            </a:defPPr>
            <a:lvl1pPr indent="0">
              <a:spcBef>
                <a:spcPct val="20000"/>
              </a:spcBef>
              <a:buFont typeface="Arial" pitchFamily="34" charset="0"/>
              <a:buNone/>
              <a:defRPr sz="3200">
                <a:solidFill>
                  <a:srgbClr val="002060"/>
                </a:solidFill>
              </a:defRPr>
            </a:lvl1pPr>
            <a:lvl2pPr marL="742950" indent="-285750">
              <a:spcBef>
                <a:spcPct val="20000"/>
              </a:spcBef>
              <a:buFont typeface="Arial" pitchFamily="34" charset="0"/>
              <a:buChar char="–"/>
              <a:defRPr sz="2800">
                <a:solidFill>
                  <a:srgbClr val="002060"/>
                </a:solidFill>
              </a:defRPr>
            </a:lvl2pPr>
            <a:lvl3pPr marL="1143000" indent="-228600">
              <a:spcBef>
                <a:spcPct val="20000"/>
              </a:spcBef>
              <a:buFont typeface="Arial" pitchFamily="34" charset="0"/>
              <a:buChar char="•"/>
              <a:defRPr sz="2400">
                <a:solidFill>
                  <a:srgbClr val="002060"/>
                </a:solidFill>
              </a:defRPr>
            </a:lvl3pPr>
            <a:lvl4pPr marL="1600200" indent="-228600">
              <a:spcBef>
                <a:spcPct val="20000"/>
              </a:spcBef>
              <a:buFont typeface="Arial" pitchFamily="34" charset="0"/>
              <a:buChar char="–"/>
              <a:defRPr sz="2000">
                <a:solidFill>
                  <a:srgbClr val="002060"/>
                </a:solidFill>
              </a:defRPr>
            </a:lvl4pPr>
            <a:lvl5pPr marL="2057400" indent="-228600">
              <a:spcBef>
                <a:spcPct val="20000"/>
              </a:spcBef>
              <a:buFont typeface="Arial" pitchFamily="34" charset="0"/>
              <a:buChar char="»"/>
              <a:defRPr sz="2000">
                <a:solidFill>
                  <a:srgbClr val="002060"/>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160" b="1" dirty="0">
                <a:solidFill>
                  <a:srgbClr val="00447C"/>
                </a:solidFill>
                <a:latin typeface="Arial" panose="020B0604020202020204" pitchFamily="34" charset="0"/>
                <a:cs typeface="Arial" panose="020B0604020202020204" pitchFamily="34" charset="0"/>
              </a:rPr>
              <a:t>Key Plans</a:t>
            </a:r>
          </a:p>
        </p:txBody>
      </p:sp>
      <p:grpSp>
        <p:nvGrpSpPr>
          <p:cNvPr id="5" name="Group 4">
            <a:extLst>
              <a:ext uri="{FF2B5EF4-FFF2-40B4-BE49-F238E27FC236}">
                <a16:creationId xmlns:a16="http://schemas.microsoft.com/office/drawing/2014/main" id="{35840EB4-1935-4B1A-87BD-222C164BD9AE}"/>
              </a:ext>
            </a:extLst>
          </p:cNvPr>
          <p:cNvGrpSpPr/>
          <p:nvPr/>
        </p:nvGrpSpPr>
        <p:grpSpPr>
          <a:xfrm>
            <a:off x="3063240" y="892906"/>
            <a:ext cx="5554526" cy="3771900"/>
            <a:chOff x="1949970" y="1291505"/>
            <a:chExt cx="5217033" cy="349194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9970" y="3037475"/>
              <a:ext cx="2616997" cy="17459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7641" y="3037476"/>
              <a:ext cx="2599362" cy="17459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9971" y="1291506"/>
              <a:ext cx="2616997" cy="17459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6968" y="1291505"/>
              <a:ext cx="2600035" cy="17459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958962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424" y="30438"/>
            <a:ext cx="6981871" cy="623717"/>
          </a:xfrm>
        </p:spPr>
        <p:txBody>
          <a:bodyPr vert="horz" lIns="82296" tIns="41148" rIns="82296" bIns="41148" rtlCol="0" anchor="ctr">
            <a:normAutofit/>
          </a:bodyPr>
          <a:lstStyle/>
          <a:p>
            <a:r>
              <a:rPr lang="en-US" b="1" dirty="0"/>
              <a:t>Activities</a:t>
            </a:r>
          </a:p>
        </p:txBody>
      </p:sp>
      <p:sp>
        <p:nvSpPr>
          <p:cNvPr id="7" name="Content Placeholder 2">
            <a:extLst>
              <a:ext uri="{FF2B5EF4-FFF2-40B4-BE49-F238E27FC236}">
                <a16:creationId xmlns:a16="http://schemas.microsoft.com/office/drawing/2014/main" id="{B42A5CCA-31E7-470F-90BC-4C78D1E11C1A}"/>
              </a:ext>
            </a:extLst>
          </p:cNvPr>
          <p:cNvSpPr>
            <a:spLocks noGrp="1"/>
          </p:cNvSpPr>
          <p:nvPr>
            <p:ph idx="1"/>
          </p:nvPr>
        </p:nvSpPr>
        <p:spPr>
          <a:xfrm>
            <a:off x="662940" y="627936"/>
            <a:ext cx="7886700" cy="3771900"/>
          </a:xfrm>
        </p:spPr>
        <p:txBody>
          <a:bodyPr>
            <a:normAutofit/>
          </a:bodyPr>
          <a:lstStyle/>
          <a:p>
            <a:pPr lvl="1"/>
            <a:endParaRPr lang="en-US" dirty="0"/>
          </a:p>
          <a:p>
            <a:pPr lvl="1"/>
            <a:endParaRPr lang="en-US" dirty="0"/>
          </a:p>
          <a:p>
            <a:pPr lvl="1"/>
            <a:endParaRPr lang="en-US" dirty="0"/>
          </a:p>
          <a:p>
            <a:endParaRPr lang="en-US" dirty="0"/>
          </a:p>
          <a:p>
            <a:endParaRPr lang="en-US" sz="1800" dirty="0"/>
          </a:p>
        </p:txBody>
      </p:sp>
      <p:sp>
        <p:nvSpPr>
          <p:cNvPr id="64" name="Content Placeholder 2">
            <a:extLst>
              <a:ext uri="{FF2B5EF4-FFF2-40B4-BE49-F238E27FC236}">
                <a16:creationId xmlns:a16="http://schemas.microsoft.com/office/drawing/2014/main" id="{81F37FD1-2167-4EF4-8102-6C4F8691AAE4}"/>
              </a:ext>
            </a:extLst>
          </p:cNvPr>
          <p:cNvSpPr txBox="1">
            <a:spLocks/>
          </p:cNvSpPr>
          <p:nvPr/>
        </p:nvSpPr>
        <p:spPr>
          <a:xfrm>
            <a:off x="557130" y="1511639"/>
            <a:ext cx="3530891" cy="3658314"/>
          </a:xfrm>
          <a:prstGeom prst="rect">
            <a:avLst/>
          </a:prstGeom>
        </p:spPr>
        <p:txBody>
          <a:bodyPr vert="horz" lIns="82296" tIns="41148" rIns="82296" bIns="41148" rtlCol="0">
            <a:normAutofit/>
          </a:bodyPr>
          <a:lstStyle>
            <a:lvl1pPr marL="171450" indent="-171450" algn="l" defTabSz="685800" rtl="0" eaLnBrk="1" latinLnBrk="0" hangingPunct="1">
              <a:lnSpc>
                <a:spcPct val="90000"/>
              </a:lnSpc>
              <a:spcBef>
                <a:spcPts val="750"/>
              </a:spcBef>
              <a:buClr>
                <a:srgbClr val="2C4974"/>
              </a:buClr>
              <a:buSzPct val="70000"/>
              <a:buFont typeface="Wingdings 3" panose="05040102010807070707" pitchFamily="18" charset="2"/>
              <a:buChar char="}"/>
              <a:defRPr sz="21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160" b="1" dirty="0"/>
              <a:t>What makes an activity?</a:t>
            </a:r>
          </a:p>
          <a:p>
            <a:pPr lvl="1"/>
            <a:r>
              <a:rPr lang="en-US" dirty="0"/>
              <a:t>Activities consume time</a:t>
            </a:r>
          </a:p>
          <a:p>
            <a:pPr lvl="1"/>
            <a:r>
              <a:rPr lang="en-US" dirty="0"/>
              <a:t>Activities consume resources</a:t>
            </a:r>
          </a:p>
          <a:p>
            <a:pPr lvl="1"/>
            <a:r>
              <a:rPr lang="en-US" dirty="0"/>
              <a:t>Activities have a definable start and finish</a:t>
            </a:r>
          </a:p>
          <a:p>
            <a:pPr lvl="1"/>
            <a:r>
              <a:rPr lang="en-US" dirty="0"/>
              <a:t>Activities are measurable</a:t>
            </a:r>
          </a:p>
          <a:p>
            <a:pPr lvl="1"/>
            <a:endParaRPr lang="en-US" sz="1620" dirty="0"/>
          </a:p>
          <a:p>
            <a:endParaRPr lang="en-US" sz="1890" dirty="0"/>
          </a:p>
          <a:p>
            <a:endParaRPr lang="en-US" sz="1890" dirty="0"/>
          </a:p>
          <a:p>
            <a:pPr lvl="1"/>
            <a:endParaRPr lang="en-US" sz="1620" dirty="0"/>
          </a:p>
          <a:p>
            <a:endParaRPr lang="en-US" sz="1890" dirty="0"/>
          </a:p>
          <a:p>
            <a:endParaRPr lang="en-US" sz="1800" dirty="0"/>
          </a:p>
        </p:txBody>
      </p:sp>
      <p:pic>
        <p:nvPicPr>
          <p:cNvPr id="5" name="Picture 4">
            <a:extLst>
              <a:ext uri="{FF2B5EF4-FFF2-40B4-BE49-F238E27FC236}">
                <a16:creationId xmlns:a16="http://schemas.microsoft.com/office/drawing/2014/main" id="{3258BDC5-E1F5-4E04-B121-B10FEB9DB5A1}"/>
              </a:ext>
            </a:extLst>
          </p:cNvPr>
          <p:cNvPicPr>
            <a:picLocks noChangeAspect="1"/>
          </p:cNvPicPr>
          <p:nvPr/>
        </p:nvPicPr>
        <p:blipFill>
          <a:blip r:embed="rId2"/>
          <a:stretch>
            <a:fillRect/>
          </a:stretch>
        </p:blipFill>
        <p:spPr>
          <a:xfrm>
            <a:off x="4023360" y="1304091"/>
            <a:ext cx="3979492" cy="2764631"/>
          </a:xfrm>
          <a:prstGeom prst="rect">
            <a:avLst/>
          </a:prstGeom>
        </p:spPr>
      </p:pic>
    </p:spTree>
    <p:extLst>
      <p:ext uri="{BB962C8B-B14F-4D97-AF65-F5344CB8AC3E}">
        <p14:creationId xmlns:p14="http://schemas.microsoft.com/office/powerpoint/2010/main" val="1457222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B60030B-3292-41E2-9847-0282A97E8119}" vid="{659CFC57-15DB-4905-9632-7FBB9D1E1FE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4253DB49A1BD4A85BED89740A75EF2" ma:contentTypeVersion="0" ma:contentTypeDescription="Create a new document." ma:contentTypeScope="" ma:versionID="935a8db8d76783dcbb4edf69fb3cb709">
  <xsd:schema xmlns:xsd="http://www.w3.org/2001/XMLSchema" xmlns:xs="http://www.w3.org/2001/XMLSchema" xmlns:p="http://schemas.microsoft.com/office/2006/metadata/properties" targetNamespace="http://schemas.microsoft.com/office/2006/metadata/properties" ma:root="true" ma:fieldsID="be49189b09f1ade3a025730c41919c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EC026D-8FC0-4B63-9167-6CE42CC3D6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23966B1-7F8B-43A0-AE58-EEE898681EA0}">
  <ds:schemaRefs>
    <ds:schemaRef ds:uri="http://schemas.microsoft.com/sharepoint/v3/contenttype/forms"/>
  </ds:schemaRefs>
</ds:datastoreItem>
</file>

<file path=customXml/itemProps3.xml><?xml version="1.0" encoding="utf-8"?>
<ds:datastoreItem xmlns:ds="http://schemas.openxmlformats.org/officeDocument/2006/customXml" ds:itemID="{A82B5D21-67F0-4F71-90E2-964B1A6F24CB}">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 template Blue</Template>
  <TotalTime>2510</TotalTime>
  <Words>1343</Words>
  <Application>Microsoft Office PowerPoint</Application>
  <PresentationFormat>On-screen Show (16:9)</PresentationFormat>
  <Paragraphs>320</Paragraphs>
  <Slides>45</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Arial Black</vt:lpstr>
      <vt:lpstr>Calibri</vt:lpstr>
      <vt:lpstr>Calibri Light</vt:lpstr>
      <vt:lpstr>Georgia</vt:lpstr>
      <vt:lpstr>Wingdings</vt:lpstr>
      <vt:lpstr>Wingdings 3</vt:lpstr>
      <vt:lpstr>Office Theme</vt:lpstr>
      <vt:lpstr>Custom Design</vt:lpstr>
      <vt:lpstr>PowerPoint Presentation</vt:lpstr>
      <vt:lpstr>Dave Livingston</vt:lpstr>
      <vt:lpstr>Dan Gilmour</vt:lpstr>
      <vt:lpstr>PowerPoint Presentation</vt:lpstr>
      <vt:lpstr>PowerPoint Presentation</vt:lpstr>
      <vt:lpstr>Schedule Development Building Blocks</vt:lpstr>
      <vt:lpstr>WBS</vt:lpstr>
      <vt:lpstr>WBS and Work Activities</vt:lpstr>
      <vt:lpstr>Activities</vt:lpstr>
      <vt:lpstr>Durations</vt:lpstr>
      <vt:lpstr>Relationships</vt:lpstr>
      <vt:lpstr>Scheduling Terms - Relationships</vt:lpstr>
      <vt:lpstr>Scheduling Terms - Relationships</vt:lpstr>
      <vt:lpstr>Scheduling Terms - Relationships</vt:lpstr>
      <vt:lpstr>Planning Lifecycle</vt:lpstr>
      <vt:lpstr>Scheduling Terms - Dates</vt:lpstr>
      <vt:lpstr>Scheduling Terms - CPM</vt:lpstr>
      <vt:lpstr>Scheduling Terms - Float</vt:lpstr>
      <vt:lpstr>Scheduling Terms - Float</vt:lpstr>
      <vt:lpstr>Scheduling Terms - Paths</vt:lpstr>
      <vt:lpstr>PowerPoint Presentation</vt:lpstr>
      <vt:lpstr>Schedule Development Lifecycle</vt:lpstr>
      <vt:lpstr>Schedule Development Lifecycle</vt:lpstr>
      <vt:lpstr>Schedule Development Lifecycle</vt:lpstr>
      <vt:lpstr>Schedule Development Lifecycle</vt:lpstr>
      <vt:lpstr>PowerPoint Presentation</vt:lpstr>
      <vt:lpstr>Reading a P6 Schedule</vt:lpstr>
      <vt:lpstr>PowerPoint Presentation</vt:lpstr>
      <vt:lpstr>Legal Considerations</vt:lpstr>
      <vt:lpstr>Legal Considerations</vt:lpstr>
      <vt:lpstr>Components of an Update Form</vt:lpstr>
      <vt:lpstr>Components of an Update Form</vt:lpstr>
      <vt:lpstr>Filling out an Update Form</vt:lpstr>
      <vt:lpstr>Filling out an Update Form</vt:lpstr>
      <vt:lpstr>Proper Update Form</vt:lpstr>
      <vt:lpstr>PowerPoint Presentation</vt:lpstr>
      <vt:lpstr>Schedule Reports - Lookaheads</vt:lpstr>
      <vt:lpstr>Schedule Reports – Trade Sorts</vt:lpstr>
      <vt:lpstr>Schedule Reports – Scope Sorts</vt:lpstr>
      <vt:lpstr>Schedule Reports – Start Dates</vt:lpstr>
      <vt:lpstr>Schedule Reports – Gannt Chart</vt:lpstr>
      <vt:lpstr>Schedule Reports – Calendar View</vt:lpstr>
      <vt:lpstr>Schedule Reports – Calendar View</vt:lpstr>
      <vt:lpstr>Schedule Reports – Calendar View</vt:lpstr>
      <vt:lpstr>PowerPoint Presentation</vt:lpstr>
    </vt:vector>
  </TitlesOfParts>
  <Company>Brasfield &amp; Gorrie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Seketa, Maggie</dc:creator>
  <cp:lastModifiedBy>Livingston, Dave</cp:lastModifiedBy>
  <cp:revision>155</cp:revision>
  <cp:lastPrinted>2021-06-10T16:33:38Z</cp:lastPrinted>
  <dcterms:created xsi:type="dcterms:W3CDTF">2019-08-30T14:39:07Z</dcterms:created>
  <dcterms:modified xsi:type="dcterms:W3CDTF">2023-04-10T18:28:02Z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0x0101001D4253DB49A1BD4A85BED89740A75EF2</vt:lpwstr>
  </property>
</Properties>
</file>