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256" r:id="rId5"/>
    <p:sldId id="274" r:id="rId6"/>
    <p:sldId id="280" r:id="rId7"/>
    <p:sldId id="269" r:id="rId8"/>
    <p:sldId id="277" r:id="rId9"/>
    <p:sldId id="281" r:id="rId10"/>
    <p:sldId id="282" r:id="rId11"/>
    <p:sldId id="284" r:id="rId12"/>
    <p:sldId id="283" r:id="rId13"/>
    <p:sldId id="290" r:id="rId14"/>
    <p:sldId id="291" r:id="rId15"/>
    <p:sldId id="292" r:id="rId16"/>
    <p:sldId id="293" r:id="rId17"/>
    <p:sldId id="294" r:id="rId18"/>
    <p:sldId id="301" r:id="rId19"/>
    <p:sldId id="300" r:id="rId20"/>
    <p:sldId id="298" r:id="rId21"/>
    <p:sldId id="289" r:id="rId22"/>
    <p:sldId id="295" r:id="rId23"/>
    <p:sldId id="296" r:id="rId24"/>
    <p:sldId id="297" r:id="rId25"/>
    <p:sldId id="299" r:id="rId26"/>
    <p:sldId id="286" r:id="rId27"/>
    <p:sldId id="288" r:id="rId28"/>
  </p:sldIdLst>
  <p:sldSz cx="9144000" cy="5143500" type="screen16x9"/>
  <p:notesSz cx="7010400" cy="9296400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7C"/>
    <a:srgbClr val="14AAE8"/>
    <a:srgbClr val="D5E03C"/>
    <a:srgbClr val="000000"/>
    <a:srgbClr val="262626"/>
    <a:srgbClr val="2C4974"/>
    <a:srgbClr val="A8C346"/>
    <a:srgbClr val="32428B"/>
    <a:srgbClr val="555A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9" autoAdjust="0"/>
    <p:restoredTop sz="88933" autoAdjust="0"/>
  </p:normalViewPr>
  <p:slideViewPr>
    <p:cSldViewPr snapToGrid="0">
      <p:cViewPr varScale="1">
        <p:scale>
          <a:sx n="94" d="100"/>
          <a:sy n="94" d="100"/>
        </p:scale>
        <p:origin x="504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9E3539B-8164-4FB2-AED9-A537B20C2255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A906AF0-5D5B-44DB-A65E-8B8312897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727689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72DF9B3-4D4D-4654-8478-BB55085A1626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FF55F3B-E871-4C32-B511-FE69C82A0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07039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F55F3B-E871-4C32-B511-FE69C82A0D5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461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F55F3B-E871-4C32-B511-FE69C82A0D5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546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F55F3B-E871-4C32-B511-FE69C82A0D5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146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F55F3B-E871-4C32-B511-FE69C82A0D5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52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F55F3B-E871-4C32-B511-FE69C82A0D5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088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F55F3B-E871-4C32-B511-FE69C82A0D5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357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F55F3B-E871-4C32-B511-FE69C82A0D5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1841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F55F3B-E871-4C32-B511-FE69C82A0D5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740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ridge over a body of water&#10;&#10;Description automatically generated">
            <a:extLst>
              <a:ext uri="{FF2B5EF4-FFF2-40B4-BE49-F238E27FC236}">
                <a16:creationId xmlns:a16="http://schemas.microsoft.com/office/drawing/2014/main" id="{0A6A1CC9-98BA-4B15-B9A0-9129B5137E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7639607" cy="515673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5397C0A-F223-4317-87A4-8BD96848BE12}"/>
              </a:ext>
            </a:extLst>
          </p:cNvPr>
          <p:cNvSpPr/>
          <p:nvPr userDrawn="1"/>
        </p:nvSpPr>
        <p:spPr>
          <a:xfrm>
            <a:off x="7005141" y="-1"/>
            <a:ext cx="2158393" cy="5156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4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66283CD-2802-45AB-BE30-35966AA3C1AF}"/>
              </a:ext>
            </a:extLst>
          </p:cNvPr>
          <p:cNvSpPr/>
          <p:nvPr userDrawn="1"/>
        </p:nvSpPr>
        <p:spPr>
          <a:xfrm>
            <a:off x="-5987" y="3257549"/>
            <a:ext cx="6829868" cy="1899186"/>
          </a:xfrm>
          <a:prstGeom prst="rect">
            <a:avLst/>
          </a:prstGeom>
          <a:solidFill>
            <a:srgbClr val="14AAE8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4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BED0B9-3CD6-465B-A207-D523700D9455}"/>
              </a:ext>
            </a:extLst>
          </p:cNvPr>
          <p:cNvSpPr/>
          <p:nvPr userDrawn="1"/>
        </p:nvSpPr>
        <p:spPr>
          <a:xfrm>
            <a:off x="6740595" y="0"/>
            <a:ext cx="264547" cy="5143501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4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A478B2C-2F04-4035-914B-EC3C589ADA3A}"/>
              </a:ext>
            </a:extLst>
          </p:cNvPr>
          <p:cNvSpPr/>
          <p:nvPr userDrawn="1"/>
        </p:nvSpPr>
        <p:spPr>
          <a:xfrm>
            <a:off x="6740594" y="3257549"/>
            <a:ext cx="264547" cy="1899186"/>
          </a:xfrm>
          <a:prstGeom prst="rect">
            <a:avLst/>
          </a:prstGeom>
          <a:solidFill>
            <a:srgbClr val="14AA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4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850DA00-85AC-463B-BD20-EE47AECB3C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208" y="3674745"/>
            <a:ext cx="5884862" cy="700853"/>
          </a:xfrm>
        </p:spPr>
        <p:txBody>
          <a:bodyPr anchor="b"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2CF62E4-1C89-495F-A322-0D0E0061574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9208" y="4399122"/>
            <a:ext cx="5891212" cy="428625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PRESENTATION SUBTITLE</a:t>
            </a:r>
          </a:p>
        </p:txBody>
      </p:sp>
      <p:pic>
        <p:nvPicPr>
          <p:cNvPr id="14" name="Picture 13" descr="A red awning with white text&#10;&#10;Description automatically generated">
            <a:extLst>
              <a:ext uri="{FF2B5EF4-FFF2-40B4-BE49-F238E27FC236}">
                <a16:creationId xmlns:a16="http://schemas.microsoft.com/office/drawing/2014/main" id="{D32D4616-E1BF-4A2E-95A0-CABE2B5081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567" y="197580"/>
            <a:ext cx="1767291" cy="9576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24BC232-1837-2D1D-295F-4F02FD08FF1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35310" y="1314493"/>
            <a:ext cx="1767009" cy="277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40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38" userDrawn="1">
          <p15:clr>
            <a:srgbClr val="FBAE40"/>
          </p15:clr>
        </p15:guide>
        <p15:guide id="2" pos="554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BF68F983-975E-4BC1-9EDA-01D8E2ABE1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89" y="0"/>
            <a:ext cx="8462488" cy="51435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1B87CC32-0CAF-478B-9785-5A277CB89D0F}"/>
              </a:ext>
            </a:extLst>
          </p:cNvPr>
          <p:cNvSpPr/>
          <p:nvPr userDrawn="1"/>
        </p:nvSpPr>
        <p:spPr>
          <a:xfrm>
            <a:off x="2000249" y="0"/>
            <a:ext cx="7165227" cy="5143500"/>
          </a:xfrm>
          <a:prstGeom prst="rect">
            <a:avLst/>
          </a:prstGeom>
          <a:solidFill>
            <a:srgbClr val="14AAE8">
              <a:alpha val="35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4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6B56ED9-5CAA-4CE6-B25A-46559BA5F8DB}"/>
              </a:ext>
            </a:extLst>
          </p:cNvPr>
          <p:cNvSpPr/>
          <p:nvPr userDrawn="1"/>
        </p:nvSpPr>
        <p:spPr>
          <a:xfrm>
            <a:off x="1" y="0"/>
            <a:ext cx="1886432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4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C5B475-C2FD-49FE-908F-406C6F487E14}"/>
              </a:ext>
            </a:extLst>
          </p:cNvPr>
          <p:cNvSpPr txBox="1"/>
          <p:nvPr userDrawn="1"/>
        </p:nvSpPr>
        <p:spPr>
          <a:xfrm rot="16200000">
            <a:off x="-1268927" y="2048971"/>
            <a:ext cx="4424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000" b="1" dirty="0">
                <a:solidFill>
                  <a:srgbClr val="0044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13D734-62AD-4716-A192-CC8186E1C1C4}"/>
              </a:ext>
            </a:extLst>
          </p:cNvPr>
          <p:cNvSpPr/>
          <p:nvPr userDrawn="1"/>
        </p:nvSpPr>
        <p:spPr>
          <a:xfrm>
            <a:off x="1786688" y="-14946"/>
            <a:ext cx="213563" cy="5164241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4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44AD2E12-519A-4248-842E-09A395EB08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73369" y="981423"/>
            <a:ext cx="5715216" cy="35843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C183B9F6-01B1-4855-8895-25543328B2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73369" y="513016"/>
            <a:ext cx="5715216" cy="35441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29" name="Text Placeholder 25">
            <a:extLst>
              <a:ext uri="{FF2B5EF4-FFF2-40B4-BE49-F238E27FC236}">
                <a16:creationId xmlns:a16="http://schemas.microsoft.com/office/drawing/2014/main" id="{D60334D0-1818-4D7E-B99F-0069D94AE1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73369" y="1890103"/>
            <a:ext cx="5715216" cy="35843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30" name="Text Placeholder 25">
            <a:extLst>
              <a:ext uri="{FF2B5EF4-FFF2-40B4-BE49-F238E27FC236}">
                <a16:creationId xmlns:a16="http://schemas.microsoft.com/office/drawing/2014/main" id="{CF9970F9-BD67-4B7C-B204-9B64E20CC0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73369" y="1435763"/>
            <a:ext cx="5715216" cy="35843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310EC616-FB58-42F8-B5B4-792891D131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73369" y="2344443"/>
            <a:ext cx="5715216" cy="35843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32" name="Text Placeholder 25">
            <a:extLst>
              <a:ext uri="{FF2B5EF4-FFF2-40B4-BE49-F238E27FC236}">
                <a16:creationId xmlns:a16="http://schemas.microsoft.com/office/drawing/2014/main" id="{CD5E7D11-7C7A-421F-812D-25B836C431E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73369" y="2798783"/>
            <a:ext cx="5715216" cy="35843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Category Title</a:t>
            </a:r>
          </a:p>
        </p:txBody>
      </p:sp>
    </p:spTree>
    <p:extLst>
      <p:ext uri="{BB962C8B-B14F-4D97-AF65-F5344CB8AC3E}">
        <p14:creationId xmlns:p14="http://schemas.microsoft.com/office/powerpoint/2010/main" val="313504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DA6AB2-14CE-4E3C-A724-35A697CFA2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1763" y="2013110"/>
            <a:ext cx="7091362" cy="1458753"/>
          </a:xfrm>
        </p:spPr>
        <p:txBody>
          <a:bodyPr anchor="ctr">
            <a:normAutofit/>
          </a:bodyPr>
          <a:lstStyle>
            <a:lvl1pPr marL="0" indent="0">
              <a:buNone/>
              <a:defRPr sz="4800" b="1">
                <a:ln>
                  <a:noFill/>
                </a:ln>
                <a:solidFill>
                  <a:srgbClr val="00447C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23CC6C-B3E4-4AB0-B2F4-79525617A3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" t="39187" r="-234" b="29247"/>
          <a:stretch/>
        </p:blipFill>
        <p:spPr>
          <a:xfrm>
            <a:off x="1" y="1"/>
            <a:ext cx="9165477" cy="175846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EB7D6B7-33FA-400F-8E17-75437C9E47BB}"/>
              </a:ext>
            </a:extLst>
          </p:cNvPr>
          <p:cNvSpPr/>
          <p:nvPr userDrawn="1"/>
        </p:nvSpPr>
        <p:spPr>
          <a:xfrm>
            <a:off x="1" y="1210981"/>
            <a:ext cx="9144000" cy="547481"/>
          </a:xfrm>
          <a:prstGeom prst="rect">
            <a:avLst/>
          </a:prstGeom>
          <a:solidFill>
            <a:srgbClr val="14AAE8">
              <a:alpha val="5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4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0CA58D6-DA97-4124-9AC3-5BED173E471C}"/>
              </a:ext>
            </a:extLst>
          </p:cNvPr>
          <p:cNvSpPr/>
          <p:nvPr userDrawn="1"/>
        </p:nvSpPr>
        <p:spPr>
          <a:xfrm>
            <a:off x="1" y="1758462"/>
            <a:ext cx="9165477" cy="3383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4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62039E1-DB35-4ACE-9684-C05C55E896FC}"/>
              </a:ext>
            </a:extLst>
          </p:cNvPr>
          <p:cNvSpPr/>
          <p:nvPr userDrawn="1"/>
        </p:nvSpPr>
        <p:spPr>
          <a:xfrm>
            <a:off x="-1" y="1758461"/>
            <a:ext cx="1283190" cy="3399038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4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3BDA1A2-0F52-481D-AA0D-8A4AEDA1EF3D}"/>
              </a:ext>
            </a:extLst>
          </p:cNvPr>
          <p:cNvSpPr/>
          <p:nvPr userDrawn="1"/>
        </p:nvSpPr>
        <p:spPr>
          <a:xfrm>
            <a:off x="-2" y="1210982"/>
            <a:ext cx="1283191" cy="547480"/>
          </a:xfrm>
          <a:prstGeom prst="rect">
            <a:avLst/>
          </a:prstGeom>
          <a:solidFill>
            <a:srgbClr val="14AA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4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C59186-F91A-45E2-BC44-C882CEFA97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94" y="1324841"/>
            <a:ext cx="885045" cy="317171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6BD82F8-8370-4982-AE49-7904D72227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54163" y="2150270"/>
            <a:ext cx="7091362" cy="1458753"/>
          </a:xfrm>
        </p:spPr>
        <p:txBody>
          <a:bodyPr anchor="ctr">
            <a:normAutofit/>
          </a:bodyPr>
          <a:lstStyle>
            <a:lvl1pPr marL="0" indent="0">
              <a:buNone/>
              <a:defRPr sz="4800" b="1">
                <a:ln>
                  <a:noFill/>
                </a:ln>
                <a:solidFill>
                  <a:srgbClr val="00447C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46659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AE23466-9587-4F3C-BC23-322CD769E9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516" y="123564"/>
            <a:ext cx="7320885" cy="4972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00055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2FF375-C6C4-4EEB-A5E8-D575871A7F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1140939"/>
            <a:ext cx="8242478" cy="332041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69F65C5-5F81-4546-B405-6B17C15A19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516" y="123564"/>
            <a:ext cx="7320885" cy="4972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48921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EB8126-CB2D-4C35-B959-EDEB3B33E69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6418" y="1140404"/>
            <a:ext cx="4141341" cy="319398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5D02607-A8D9-4AF2-AC7F-F2C6E6771FC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75099" y="1140404"/>
            <a:ext cx="4064000" cy="319398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7A7E4A7-819D-492C-8CB5-3FA0B48AE9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516" y="123564"/>
            <a:ext cx="7320885" cy="4972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05218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C14B3D2-312D-4622-BE45-44D8730C47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516" y="123564"/>
            <a:ext cx="7320885" cy="4972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53210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3406" y="1198659"/>
            <a:ext cx="8387898" cy="3304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-87857" y="-558041"/>
            <a:ext cx="319760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To change out the photo, go to: VIEW&gt; Slide Master. Right click on pic &gt; change picture. Please adjust the image to match</a:t>
            </a:r>
            <a:r>
              <a:rPr lang="en-US" sz="1100" baseline="0" dirty="0"/>
              <a:t> the</a:t>
            </a:r>
            <a:r>
              <a:rPr lang="en-US" sz="1100" dirty="0"/>
              <a:t> height</a:t>
            </a:r>
            <a:r>
              <a:rPr lang="en-US" sz="1100" baseline="0" dirty="0"/>
              <a:t> of title</a:t>
            </a:r>
            <a:r>
              <a:rPr lang="en-US" sz="1100" dirty="0"/>
              <a:t> bar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7516" y="123564"/>
            <a:ext cx="7320885" cy="49723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-91332" y="5246989"/>
            <a:ext cx="325882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To enter division name and title , go to: VIEW&gt; Slide Master. Highlight ‘division name’, type and replace. Highlight ‘presentation title’, type and replace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92921CE-A255-4AF4-8695-F96CA52FEF38}"/>
              </a:ext>
            </a:extLst>
          </p:cNvPr>
          <p:cNvSpPr/>
          <p:nvPr userDrawn="1"/>
        </p:nvSpPr>
        <p:spPr>
          <a:xfrm>
            <a:off x="-1" y="142885"/>
            <a:ext cx="330979" cy="5141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4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44CF58-7149-4667-8E8A-2A8D65D54B20}"/>
              </a:ext>
            </a:extLst>
          </p:cNvPr>
          <p:cNvSpPr/>
          <p:nvPr userDrawn="1"/>
        </p:nvSpPr>
        <p:spPr>
          <a:xfrm>
            <a:off x="-1" y="-17893"/>
            <a:ext cx="266332" cy="5175392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4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0167F31-D935-457A-B20C-DB9E50F7588C}"/>
              </a:ext>
            </a:extLst>
          </p:cNvPr>
          <p:cNvSpPr/>
          <p:nvPr userDrawn="1"/>
        </p:nvSpPr>
        <p:spPr>
          <a:xfrm>
            <a:off x="0" y="4853994"/>
            <a:ext cx="266332" cy="19390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4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7D44C9B-EA7F-46B2-8177-8C707CE755BD}"/>
              </a:ext>
            </a:extLst>
          </p:cNvPr>
          <p:cNvSpPr/>
          <p:nvPr userDrawn="1"/>
        </p:nvSpPr>
        <p:spPr>
          <a:xfrm>
            <a:off x="-1" y="115110"/>
            <a:ext cx="266332" cy="514142"/>
          </a:xfrm>
          <a:prstGeom prst="rect">
            <a:avLst/>
          </a:prstGeom>
          <a:solidFill>
            <a:srgbClr val="14AA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4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4B6B92-FB6C-48F3-BCE4-574605B0B3A1}"/>
              </a:ext>
            </a:extLst>
          </p:cNvPr>
          <p:cNvSpPr txBox="1"/>
          <p:nvPr userDrawn="1"/>
        </p:nvSpPr>
        <p:spPr>
          <a:xfrm>
            <a:off x="333550" y="4843221"/>
            <a:ext cx="8177576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US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Wellness </a:t>
            </a:r>
            <a:r>
              <a:rPr lang="en-US" sz="8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Wellness on the Jobsite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30244B99-4814-4A24-8DBD-8CB8EED006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12" b="8234"/>
          <a:stretch/>
        </p:blipFill>
        <p:spPr>
          <a:xfrm>
            <a:off x="7920990" y="151266"/>
            <a:ext cx="1089660" cy="46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519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5" r:id="rId3"/>
    <p:sldLayoutId id="2147483658" r:id="rId4"/>
    <p:sldLayoutId id="2147483656" r:id="rId5"/>
    <p:sldLayoutId id="2147483657" r:id="rId6"/>
    <p:sldLayoutId id="2147483654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182880" algn="l" defTabSz="6858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00447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2C4974"/>
        </a:buClr>
        <a:buSzPct val="70000"/>
        <a:buFont typeface="Wingdings 3" panose="05040102010807070707" pitchFamily="18" charset="2"/>
        <a:buChar char="}"/>
        <a:defRPr sz="21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8EA2572-35C3-4FB3-8E57-C3437F02E9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208" y="3314701"/>
            <a:ext cx="5884862" cy="106089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EQUIP Workshop:</a:t>
            </a:r>
          </a:p>
          <a:p>
            <a:r>
              <a:rPr lang="en-US" dirty="0"/>
              <a:t>Wellness on the Jobsite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614A014-C10E-4D34-B7E0-BA3CB49A33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June 13, 2023</a:t>
            </a:r>
          </a:p>
        </p:txBody>
      </p:sp>
    </p:spTree>
    <p:extLst>
      <p:ext uri="{BB962C8B-B14F-4D97-AF65-F5344CB8AC3E}">
        <p14:creationId xmlns:p14="http://schemas.microsoft.com/office/powerpoint/2010/main" val="200777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9EDF01E-EC73-06A4-272B-0221AA829A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b="1" dirty="0"/>
              <a:t>Assess employee needs.</a:t>
            </a:r>
          </a:p>
          <a:p>
            <a:pPr marL="800100" lvl="2" indent="-457200">
              <a:spcBef>
                <a:spcPts val="750"/>
              </a:spcBef>
              <a:buClr>
                <a:srgbClr val="2C4974"/>
              </a:buClr>
              <a:buSzPct val="70000"/>
            </a:pPr>
            <a:r>
              <a:rPr lang="en-US" sz="2000" dirty="0"/>
              <a:t>Gather feedback from your employees regarding their wellness needs and challenges. </a:t>
            </a:r>
          </a:p>
          <a:p>
            <a:pPr marL="800100" lvl="2" indent="-457200">
              <a:spcBef>
                <a:spcPts val="750"/>
              </a:spcBef>
              <a:buClr>
                <a:srgbClr val="2C4974"/>
              </a:buClr>
              <a:buSzPct val="70000"/>
            </a:pPr>
            <a:r>
              <a:rPr lang="en-US" sz="2000" dirty="0"/>
              <a:t>Surveys, suggestion boxes, or informal discussions.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000" b="1" dirty="0"/>
              <a:t>Set goals and create a plan.</a:t>
            </a:r>
          </a:p>
          <a:p>
            <a:pPr marL="800100" lvl="2" indent="-457200">
              <a:spcBef>
                <a:spcPts val="750"/>
              </a:spcBef>
              <a:buClr>
                <a:srgbClr val="2C4974"/>
              </a:buClr>
              <a:buSzPct val="70000"/>
            </a:pPr>
            <a:r>
              <a:rPr lang="en-US" sz="2000" dirty="0"/>
              <a:t>Define the program's short-term and long-term goals.</a:t>
            </a:r>
          </a:p>
          <a:p>
            <a:pPr marL="800100" lvl="2" indent="-457200">
              <a:spcBef>
                <a:spcPts val="750"/>
              </a:spcBef>
              <a:buClr>
                <a:srgbClr val="2C4974"/>
              </a:buClr>
              <a:buSzPct val="70000"/>
            </a:pPr>
            <a:r>
              <a:rPr lang="en-US" sz="2000" dirty="0"/>
              <a:t>Build a project plan.</a:t>
            </a:r>
          </a:p>
          <a:p>
            <a:pPr marL="800100" lvl="2" indent="-457200">
              <a:spcBef>
                <a:spcPts val="750"/>
              </a:spcBef>
              <a:buClr>
                <a:srgbClr val="2C4974"/>
              </a:buClr>
              <a:buSzPct val="70000"/>
            </a:pPr>
            <a:r>
              <a:rPr lang="en-US" sz="2000" dirty="0"/>
              <a:t>Include budget, timelines and implementation strategy.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endParaRPr lang="en-US" sz="2000" dirty="0"/>
          </a:p>
          <a:p>
            <a:pPr marL="800100" lvl="1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C25F251-BA4C-4FAB-91CD-57601E1F1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Bringing Wellness to Your Company	</a:t>
            </a:r>
          </a:p>
        </p:txBody>
      </p:sp>
    </p:spTree>
    <p:extLst>
      <p:ext uri="{BB962C8B-B14F-4D97-AF65-F5344CB8AC3E}">
        <p14:creationId xmlns:p14="http://schemas.microsoft.com/office/powerpoint/2010/main" val="236112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9EDF01E-EC73-06A4-272B-0221AA829A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1140939"/>
            <a:ext cx="8242478" cy="365804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10000"/>
              </a:lnSpc>
              <a:buFont typeface="+mj-lt"/>
              <a:buAutoNum type="arabicPeriod" startAt="3"/>
            </a:pPr>
            <a:r>
              <a:rPr lang="en-US" sz="2000" b="1" dirty="0"/>
              <a:t>Start small.</a:t>
            </a:r>
          </a:p>
          <a:p>
            <a:pPr lvl="2" indent="-457200">
              <a:lnSpc>
                <a:spcPct val="100000"/>
              </a:lnSpc>
              <a:spcBef>
                <a:spcPts val="750"/>
              </a:spcBef>
              <a:buClr>
                <a:srgbClr val="2C4974"/>
              </a:buClr>
              <a:buSzPct val="70000"/>
            </a:pPr>
            <a:r>
              <a:rPr lang="en-US" sz="2000" dirty="0"/>
              <a:t>Start with simple and manageable wellness initiatives. </a:t>
            </a:r>
          </a:p>
          <a:p>
            <a:pPr lvl="2" indent="-457200">
              <a:lnSpc>
                <a:spcPct val="100000"/>
              </a:lnSpc>
              <a:spcBef>
                <a:spcPts val="750"/>
              </a:spcBef>
              <a:buClr>
                <a:srgbClr val="2C4974"/>
              </a:buClr>
              <a:buSzPct val="70000"/>
            </a:pPr>
            <a:r>
              <a:rPr lang="en-US" sz="2000" dirty="0"/>
              <a:t>Group walks or stretches during breaks, promoting healthy snack options in the workplace, or sharing educational resources on wellness topics.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 startAt="4"/>
            </a:pPr>
            <a:r>
              <a:rPr lang="en-US" sz="2000" b="1" dirty="0"/>
              <a:t>Spread the word.</a:t>
            </a:r>
          </a:p>
          <a:p>
            <a:pPr lvl="2" indent="-45720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2C4974"/>
              </a:buClr>
              <a:buSzPct val="70000"/>
            </a:pPr>
            <a:r>
              <a:rPr lang="en-US" sz="2000" dirty="0"/>
              <a:t>Use a variety of media — email, social media and print. </a:t>
            </a:r>
          </a:p>
          <a:p>
            <a:pPr lvl="2" indent="-45720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2C4974"/>
              </a:buClr>
              <a:buSzPct val="70000"/>
            </a:pPr>
            <a:r>
              <a:rPr lang="en-US" sz="2000" dirty="0"/>
              <a:t>Know your employee population and what forms of communication work for them.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C25F251-BA4C-4FAB-91CD-57601E1F1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Bringing Wellness to Your Company	</a:t>
            </a:r>
          </a:p>
        </p:txBody>
      </p:sp>
    </p:spTree>
    <p:extLst>
      <p:ext uri="{BB962C8B-B14F-4D97-AF65-F5344CB8AC3E}">
        <p14:creationId xmlns:p14="http://schemas.microsoft.com/office/powerpoint/2010/main" val="414726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9EDF01E-EC73-06A4-272B-0221AA829A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marL="457200" indent="-457200">
              <a:lnSpc>
                <a:spcPct val="110000"/>
              </a:lnSpc>
              <a:buFont typeface="+mj-lt"/>
              <a:buAutoNum type="arabicPeriod" startAt="5"/>
            </a:pPr>
            <a:r>
              <a:rPr lang="en-US" sz="2000" b="1" dirty="0"/>
              <a:t>Seek local partnerships.</a:t>
            </a:r>
          </a:p>
          <a:p>
            <a:pPr marR="0" lvl="2" indent="-457200">
              <a:lnSpc>
                <a:spcPct val="100000"/>
              </a:lnSpc>
              <a:spcBef>
                <a:spcPts val="750"/>
              </a:spcBef>
              <a:buClr>
                <a:srgbClr val="2C4974"/>
              </a:buClr>
              <a:buSzPct val="70000"/>
            </a:pPr>
            <a:r>
              <a:rPr lang="en-US" sz="2000" dirty="0"/>
              <a:t>Connect with local organizations, such as fitness centers, nutritionists, or mental health professionals. </a:t>
            </a:r>
          </a:p>
          <a:p>
            <a:pPr lvl="2" indent="-457200">
              <a:lnSpc>
                <a:spcPct val="100000"/>
              </a:lnSpc>
              <a:spcBef>
                <a:spcPts val="750"/>
              </a:spcBef>
              <a:buClr>
                <a:srgbClr val="2C4974"/>
              </a:buClr>
              <a:buSzPct val="70000"/>
            </a:pPr>
            <a:r>
              <a:rPr lang="en-US" sz="2000" dirty="0"/>
              <a:t>Discounted services, lunch and learns, or joint initiatives.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 startAt="6"/>
            </a:pPr>
            <a:r>
              <a:rPr lang="en-US" sz="2000" b="1" dirty="0"/>
              <a:t>Establish wellness challenges.</a:t>
            </a:r>
          </a:p>
          <a:p>
            <a:pPr lvl="2" indent="-45720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2C4974"/>
              </a:buClr>
              <a:buSzPct val="70000"/>
            </a:pPr>
            <a:r>
              <a:rPr lang="en-US" sz="2000" dirty="0"/>
              <a:t>These can include steps challenges, healthy eating challenges, or stress reduction challenges. </a:t>
            </a:r>
          </a:p>
          <a:p>
            <a:pPr lvl="2" indent="-45720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2C4974"/>
              </a:buClr>
              <a:buSzPct val="70000"/>
            </a:pPr>
            <a:r>
              <a:rPr lang="en-US" sz="2000" dirty="0"/>
              <a:t>Offer incentives or rewards to boost participation and motivation.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C25F251-BA4C-4FAB-91CD-57601E1F1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Bringing Wellness to Your Company	</a:t>
            </a:r>
          </a:p>
        </p:txBody>
      </p:sp>
    </p:spTree>
    <p:extLst>
      <p:ext uri="{BB962C8B-B14F-4D97-AF65-F5344CB8AC3E}">
        <p14:creationId xmlns:p14="http://schemas.microsoft.com/office/powerpoint/2010/main" val="114544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9EDF01E-EC73-06A4-272B-0221AA829A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1140939"/>
            <a:ext cx="8242478" cy="346997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7"/>
            </a:pPr>
            <a:r>
              <a:rPr lang="en-US" b="1" dirty="0"/>
              <a:t>Drive engagement. </a:t>
            </a:r>
          </a:p>
          <a:p>
            <a:pPr marR="0" lvl="2" indent="-457200">
              <a:spcBef>
                <a:spcPts val="750"/>
              </a:spcBef>
              <a:buClr>
                <a:srgbClr val="2C4974"/>
              </a:buClr>
              <a:buSzPct val="70000"/>
            </a:pPr>
            <a:r>
              <a:rPr lang="en-US" sz="2000" dirty="0"/>
              <a:t>Target potential wellness champions, team captains or ambassadors throughout organization and invite them to join in.</a:t>
            </a:r>
          </a:p>
          <a:p>
            <a:pPr marR="0" lvl="2" indent="-457200">
              <a:spcBef>
                <a:spcPts val="750"/>
              </a:spcBef>
              <a:buClr>
                <a:srgbClr val="2C4974"/>
              </a:buClr>
              <a:buSzPct val="70000"/>
            </a:pPr>
            <a:r>
              <a:rPr lang="en-US" sz="2000" dirty="0"/>
              <a:t>Direct communication with field employees is essential.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 startAt="8"/>
            </a:pPr>
            <a:r>
              <a:rPr lang="en-US" sz="2000" b="1" dirty="0"/>
              <a:t>Track progress and adapt.</a:t>
            </a:r>
          </a:p>
          <a:p>
            <a:pPr marR="0" lvl="2" indent="-457200">
              <a:spcBef>
                <a:spcPts val="750"/>
              </a:spcBef>
              <a:buClr>
                <a:srgbClr val="2C4974"/>
              </a:buClr>
              <a:buSzPct val="70000"/>
            </a:pPr>
            <a:r>
              <a:rPr lang="en-US" sz="2000" dirty="0"/>
              <a:t>Monitor the impact of your wellness initiatives. </a:t>
            </a:r>
          </a:p>
          <a:p>
            <a:pPr marR="0" lvl="2" indent="-457200">
              <a:spcBef>
                <a:spcPts val="750"/>
              </a:spcBef>
              <a:buClr>
                <a:srgbClr val="2C4974"/>
              </a:buClr>
              <a:buSzPct val="70000"/>
            </a:pPr>
            <a:r>
              <a:rPr lang="en-US" sz="2000" dirty="0"/>
              <a:t>Collect feedback from employees, track participation rates, and assess any positive changes observed.</a:t>
            </a:r>
          </a:p>
          <a:p>
            <a:pPr marL="457200" indent="-457200">
              <a:buFont typeface="+mj-lt"/>
              <a:buAutoNum type="arabicPeriod" startAt="7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C25F251-BA4C-4FAB-91CD-57601E1F1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Bringing Wellness to Your Company	</a:t>
            </a:r>
          </a:p>
        </p:txBody>
      </p:sp>
    </p:spTree>
    <p:extLst>
      <p:ext uri="{BB962C8B-B14F-4D97-AF65-F5344CB8AC3E}">
        <p14:creationId xmlns:p14="http://schemas.microsoft.com/office/powerpoint/2010/main" val="362287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9EDF01E-EC73-06A4-272B-0221AA829A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1140939"/>
            <a:ext cx="8242478" cy="3469972"/>
          </a:xfrm>
        </p:spPr>
        <p:txBody>
          <a:bodyPr>
            <a:normAutofit/>
          </a:bodyPr>
          <a:lstStyle/>
          <a:p>
            <a:pPr lvl="1" indent="-457200">
              <a:lnSpc>
                <a:spcPct val="100000"/>
              </a:lnSpc>
              <a:spcBef>
                <a:spcPts val="750"/>
              </a:spcBef>
              <a:buClr>
                <a:srgbClr val="2C4974"/>
              </a:buClr>
              <a:buSzPct val="70000"/>
              <a:buFont typeface="+mj-lt"/>
              <a:buAutoNum type="arabicPeriod" startAt="9"/>
            </a:pPr>
            <a:r>
              <a:rPr lang="en-US" sz="2000" b="1" dirty="0"/>
              <a:t>Lead by example.</a:t>
            </a:r>
          </a:p>
          <a:p>
            <a:pPr lvl="2" indent="-457200">
              <a:spcBef>
                <a:spcPts val="750"/>
              </a:spcBef>
              <a:spcAft>
                <a:spcPts val="0"/>
              </a:spcAft>
              <a:buClr>
                <a:srgbClr val="2C4974"/>
              </a:buClr>
              <a:buSzPct val="70000"/>
            </a:pPr>
            <a:r>
              <a:rPr lang="en-US" sz="2000" dirty="0"/>
              <a:t>Encourage management and leadership to prioritize their own well-being and participate in the initiatives. </a:t>
            </a:r>
          </a:p>
          <a:p>
            <a:pPr lvl="2" indent="-457200">
              <a:spcBef>
                <a:spcPts val="750"/>
              </a:spcBef>
              <a:spcAft>
                <a:spcPts val="0"/>
              </a:spcAft>
              <a:buClr>
                <a:srgbClr val="2C4974"/>
              </a:buClr>
              <a:buSzPct val="70000"/>
            </a:pPr>
            <a:r>
              <a:rPr lang="en-US" sz="2000" dirty="0"/>
              <a:t>Let your team see that wellness is a priority for you. This can be done by scheduling workouts on your calendar, being open about when you have anxiety or stress, or modeling work-life balance.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C25F251-BA4C-4FAB-91CD-57601E1F1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Bringing Wellness to Your Company	</a:t>
            </a:r>
          </a:p>
        </p:txBody>
      </p:sp>
    </p:spTree>
    <p:extLst>
      <p:ext uri="{BB962C8B-B14F-4D97-AF65-F5344CB8AC3E}">
        <p14:creationId xmlns:p14="http://schemas.microsoft.com/office/powerpoint/2010/main" val="253143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9864B2B-80D2-89B3-6E3D-D11EF8E284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Who should run the wellness program?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4C58EBF-B48C-33D5-44B5-205584B42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Bringing Wellness to Your Company</a:t>
            </a:r>
          </a:p>
        </p:txBody>
      </p:sp>
      <p:pic>
        <p:nvPicPr>
          <p:cNvPr id="5" name="Graphic 4" descr="Lightbulb and gear with solid fill">
            <a:extLst>
              <a:ext uri="{FF2B5EF4-FFF2-40B4-BE49-F238E27FC236}">
                <a16:creationId xmlns:a16="http://schemas.microsoft.com/office/drawing/2014/main" id="{17CE0D4C-C387-063F-0FE2-75D66C4187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61201" y="216873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19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C802B3-4754-D81C-0F85-F5F129ECC9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By offering comprehensive wellness programs, a company can gain competitive advantage in several ways:</a:t>
            </a:r>
          </a:p>
          <a:p>
            <a:pPr lvl="2" indent="-457200">
              <a:spcBef>
                <a:spcPts val="750"/>
              </a:spcBef>
              <a:buClr>
                <a:srgbClr val="2C4974"/>
              </a:buClr>
              <a:buSzPct val="70000"/>
            </a:pPr>
            <a:r>
              <a:rPr lang="en-US" sz="2000" dirty="0"/>
              <a:t>Attracting talent</a:t>
            </a:r>
          </a:p>
          <a:p>
            <a:pPr lvl="2" indent="-457200">
              <a:spcBef>
                <a:spcPts val="750"/>
              </a:spcBef>
              <a:buClr>
                <a:srgbClr val="2C4974"/>
              </a:buClr>
              <a:buSzPct val="70000"/>
            </a:pPr>
            <a:r>
              <a:rPr lang="en-US" sz="2000" dirty="0"/>
              <a:t>Retaining skilled employees</a:t>
            </a:r>
          </a:p>
          <a:p>
            <a:pPr lvl="2" indent="-457200">
              <a:spcBef>
                <a:spcPts val="750"/>
              </a:spcBef>
              <a:buClr>
                <a:srgbClr val="2C4974"/>
              </a:buClr>
              <a:buSzPct val="70000"/>
            </a:pPr>
            <a:r>
              <a:rPr lang="en-US" sz="2000" dirty="0"/>
              <a:t>Improving productivity and performance</a:t>
            </a:r>
          </a:p>
          <a:p>
            <a:pPr lvl="2" indent="-457200">
              <a:spcBef>
                <a:spcPts val="750"/>
              </a:spcBef>
              <a:buClr>
                <a:srgbClr val="2C4974"/>
              </a:buClr>
              <a:buSzPct val="70000"/>
            </a:pPr>
            <a:r>
              <a:rPr lang="en-US" sz="2000" dirty="0"/>
              <a:t>Enhancing company image</a:t>
            </a:r>
          </a:p>
          <a:p>
            <a:pPr lvl="2" indent="-457200">
              <a:spcBef>
                <a:spcPts val="750"/>
              </a:spcBef>
              <a:buClr>
                <a:srgbClr val="2C4974"/>
              </a:buClr>
              <a:buSzPct val="70000"/>
            </a:pPr>
            <a:r>
              <a:rPr lang="en-US" sz="2000" dirty="0"/>
              <a:t>Reducing healthcare costs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33DF12-AB0F-2829-421C-12451B70E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16" y="123564"/>
            <a:ext cx="7722802" cy="878242"/>
          </a:xfrm>
        </p:spPr>
        <p:txBody>
          <a:bodyPr/>
          <a:lstStyle/>
          <a:p>
            <a:r>
              <a:rPr lang="en-US" dirty="0"/>
              <a:t>Promoting Wellness: A Competitive Advantage</a:t>
            </a:r>
          </a:p>
        </p:txBody>
      </p:sp>
      <p:pic>
        <p:nvPicPr>
          <p:cNvPr id="5" name="Graphic 4" descr="Podium with solid fill">
            <a:extLst>
              <a:ext uri="{FF2B5EF4-FFF2-40B4-BE49-F238E27FC236}">
                <a16:creationId xmlns:a16="http://schemas.microsoft.com/office/drawing/2014/main" id="{96D5064C-B154-B31E-4A08-5C65ABD7E7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94213" y="2758015"/>
            <a:ext cx="1305983" cy="130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51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E06B59E-0256-DD37-8213-4AA320389F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01763" y="2013110"/>
            <a:ext cx="7091362" cy="1947049"/>
          </a:xfrm>
        </p:spPr>
        <p:txBody>
          <a:bodyPr>
            <a:normAutofit lnSpcReduction="10000"/>
          </a:bodyPr>
          <a:lstStyle/>
          <a:p>
            <a:r>
              <a:rPr lang="en-US" cap="all" dirty="0"/>
              <a:t>Stress management on the job</a:t>
            </a:r>
          </a:p>
        </p:txBody>
      </p:sp>
      <p:pic>
        <p:nvPicPr>
          <p:cNvPr id="3" name="Graphic 2" descr="Hammer with solid fill">
            <a:extLst>
              <a:ext uri="{FF2B5EF4-FFF2-40B4-BE49-F238E27FC236}">
                <a16:creationId xmlns:a16="http://schemas.microsoft.com/office/drawing/2014/main" id="{7F653BE7-A34C-1BC5-358D-BC930E7C81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74077" y="320505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82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9EDF01E-EC73-06A4-272B-0221AA829A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Foster a Supportive Work Environment:</a:t>
            </a:r>
          </a:p>
          <a:p>
            <a:pPr lvl="2" indent="-457200">
              <a:spcBef>
                <a:spcPts val="750"/>
              </a:spcBef>
              <a:buClr>
                <a:srgbClr val="2C4974"/>
              </a:buClr>
              <a:buSzPct val="70000"/>
            </a:pPr>
            <a:r>
              <a:rPr lang="en-US" sz="2000" dirty="0"/>
              <a:t>Encourage open communication and teamwork among employees. </a:t>
            </a:r>
          </a:p>
          <a:p>
            <a:pPr lvl="2" indent="-457200">
              <a:spcBef>
                <a:spcPts val="750"/>
              </a:spcBef>
              <a:buClr>
                <a:srgbClr val="2C4974"/>
              </a:buClr>
              <a:buSzPct val="70000"/>
            </a:pPr>
            <a:r>
              <a:rPr lang="en-US" sz="2000" dirty="0"/>
              <a:t>Promote a culture of respect and appreciation.</a:t>
            </a:r>
          </a:p>
          <a:p>
            <a:r>
              <a:rPr lang="en-US" sz="2000" b="1" dirty="0"/>
              <a:t>Set Realistic Expectations: </a:t>
            </a:r>
          </a:p>
          <a:p>
            <a:pPr lvl="2" indent="-457200">
              <a:spcBef>
                <a:spcPts val="750"/>
              </a:spcBef>
              <a:buClr>
                <a:srgbClr val="2C4974"/>
              </a:buClr>
              <a:buSzPct val="70000"/>
            </a:pPr>
            <a:r>
              <a:rPr lang="en-US" sz="2000" dirty="0"/>
              <a:t>Help employees manage stress by setting clear expectations for their tasks and projects. </a:t>
            </a:r>
          </a:p>
          <a:p>
            <a:pPr lvl="2" indent="-457200">
              <a:spcBef>
                <a:spcPts val="750"/>
              </a:spcBef>
              <a:buClr>
                <a:srgbClr val="2C4974"/>
              </a:buClr>
              <a:buSzPct val="70000"/>
            </a:pPr>
            <a:r>
              <a:rPr lang="en-US" sz="2000" dirty="0"/>
              <a:t>Prioritize tasks and provide adequate resources to complete them effectively.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C25F251-BA4C-4FAB-91CD-57601E1F1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Stress Management on the Job</a:t>
            </a:r>
          </a:p>
        </p:txBody>
      </p:sp>
      <p:pic>
        <p:nvPicPr>
          <p:cNvPr id="7" name="Graphic 6" descr="Classroom with solid fill">
            <a:extLst>
              <a:ext uri="{FF2B5EF4-FFF2-40B4-BE49-F238E27FC236}">
                <a16:creationId xmlns:a16="http://schemas.microsoft.com/office/drawing/2014/main" id="{CD6B4220-C8D7-5F47-BB7D-68427D98E9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25733" y="379616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12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9EDF01E-EC73-06A4-272B-0221AA829A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1140939"/>
            <a:ext cx="8242478" cy="3532661"/>
          </a:xfrm>
        </p:spPr>
        <p:txBody>
          <a:bodyPr>
            <a:noAutofit/>
          </a:bodyPr>
          <a:lstStyle/>
          <a:p>
            <a:r>
              <a:rPr lang="en-US" sz="2000" b="1" dirty="0"/>
              <a:t>Provide Clear Communication: </a:t>
            </a:r>
          </a:p>
          <a:p>
            <a:pPr lvl="2" indent="-457200">
              <a:spcBef>
                <a:spcPts val="750"/>
              </a:spcBef>
              <a:buClr>
                <a:srgbClr val="2C4974"/>
              </a:buClr>
              <a:buSzPct val="70000"/>
            </a:pPr>
            <a:r>
              <a:rPr lang="en-US" sz="2000" dirty="0"/>
              <a:t>Ensure that information, instructions, and changes in plans are communicated clearly and promptly. </a:t>
            </a:r>
          </a:p>
          <a:p>
            <a:pPr lvl="2" indent="-457200">
              <a:spcBef>
                <a:spcPts val="750"/>
              </a:spcBef>
              <a:buClr>
                <a:srgbClr val="2C4974"/>
              </a:buClr>
              <a:buSzPct val="70000"/>
            </a:pPr>
            <a:r>
              <a:rPr lang="en-US" sz="2000" dirty="0"/>
              <a:t>Encourage open channels of communication.</a:t>
            </a:r>
          </a:p>
          <a:p>
            <a:r>
              <a:rPr lang="en-US" sz="2000" b="1" dirty="0"/>
              <a:t>Breaks and Rest Periods: </a:t>
            </a:r>
          </a:p>
          <a:p>
            <a:pPr lvl="2" indent="-457200">
              <a:spcBef>
                <a:spcPts val="750"/>
              </a:spcBef>
              <a:buClr>
                <a:srgbClr val="2C4974"/>
              </a:buClr>
              <a:buSzPct val="70000"/>
            </a:pPr>
            <a:r>
              <a:rPr lang="en-US" sz="2000" dirty="0"/>
              <a:t>Encourage employees to take regular breaks and rest periods. </a:t>
            </a:r>
          </a:p>
          <a:p>
            <a:pPr lvl="2" indent="-457200">
              <a:spcBef>
                <a:spcPts val="750"/>
              </a:spcBef>
              <a:buClr>
                <a:srgbClr val="2C4974"/>
              </a:buClr>
              <a:buSzPct val="70000"/>
            </a:pPr>
            <a:r>
              <a:rPr lang="en-US" sz="2000" dirty="0"/>
              <a:t>Short breaks can help refresh the mind and reduce stress levels. </a:t>
            </a:r>
          </a:p>
          <a:p>
            <a:pPr lvl="2" indent="-457200">
              <a:spcBef>
                <a:spcPts val="750"/>
              </a:spcBef>
              <a:buClr>
                <a:srgbClr val="2C4974"/>
              </a:buClr>
              <a:buSzPct val="70000"/>
            </a:pPr>
            <a:r>
              <a:rPr lang="en-US" sz="2000" dirty="0"/>
              <a:t>Provide designated break areas or quiet spaces where employees can relax and recharge.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C25F251-BA4C-4FAB-91CD-57601E1F1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Stress Management on the Job</a:t>
            </a:r>
          </a:p>
        </p:txBody>
      </p:sp>
      <p:pic>
        <p:nvPicPr>
          <p:cNvPr id="4" name="Graphic 3" descr="Marketing with solid fill">
            <a:extLst>
              <a:ext uri="{FF2B5EF4-FFF2-40B4-BE49-F238E27FC236}">
                <a16:creationId xmlns:a16="http://schemas.microsoft.com/office/drawing/2014/main" id="{929F2CA1-42C0-23EE-C625-69F815D277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85467" y="642620"/>
            <a:ext cx="741680" cy="74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00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73C33C-B658-4AF1-BD4C-13053AD12F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73369" y="977146"/>
            <a:ext cx="5715216" cy="39826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Wellness in the construction industry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D0D6CD-C2E1-4A68-8B85-663DB0FFA2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73369" y="416312"/>
            <a:ext cx="5715216" cy="451120"/>
          </a:xfrm>
        </p:spPr>
        <p:txBody>
          <a:bodyPr>
            <a:normAutofit/>
          </a:bodyPr>
          <a:lstStyle/>
          <a:p>
            <a:r>
              <a:rPr lang="en-US" dirty="0"/>
              <a:t>Introduction and background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05903A-F375-4FEF-9CDF-64660DDCA8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673369" y="2004546"/>
            <a:ext cx="5715216" cy="39826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Bringing wellness to your company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6DC452-456E-462C-A5D2-B1BEB13064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73368" y="1490846"/>
            <a:ext cx="6356331" cy="398266"/>
          </a:xfrm>
        </p:spPr>
        <p:txBody>
          <a:bodyPr>
            <a:noAutofit/>
          </a:bodyPr>
          <a:lstStyle/>
          <a:p>
            <a:r>
              <a:rPr lang="en-US" dirty="0"/>
              <a:t>Wellness: physical, mental, and financial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9B055F7-A99D-4895-9F16-4A72843A68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73369" y="3055809"/>
            <a:ext cx="5715216" cy="39826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Questions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7637F63-84C9-40A9-9532-D8DFD81A6A58}"/>
              </a:ext>
            </a:extLst>
          </p:cNvPr>
          <p:cNvCxnSpPr/>
          <p:nvPr/>
        </p:nvCxnSpPr>
        <p:spPr>
          <a:xfrm>
            <a:off x="2673370" y="871124"/>
            <a:ext cx="568470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DBDEC50-D8E3-4E36-AA6F-2A8DD0CEFB51}"/>
              </a:ext>
            </a:extLst>
          </p:cNvPr>
          <p:cNvCxnSpPr/>
          <p:nvPr/>
        </p:nvCxnSpPr>
        <p:spPr>
          <a:xfrm>
            <a:off x="2673370" y="1383379"/>
            <a:ext cx="568470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1DBB70B-46AB-4059-8C3B-EE995E714953}"/>
              </a:ext>
            </a:extLst>
          </p:cNvPr>
          <p:cNvCxnSpPr/>
          <p:nvPr/>
        </p:nvCxnSpPr>
        <p:spPr>
          <a:xfrm>
            <a:off x="2673370" y="1888200"/>
            <a:ext cx="568470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9D24DF0-93CA-4DED-AC38-AC22CED25B57}"/>
              </a:ext>
            </a:extLst>
          </p:cNvPr>
          <p:cNvCxnSpPr/>
          <p:nvPr/>
        </p:nvCxnSpPr>
        <p:spPr>
          <a:xfrm>
            <a:off x="2673370" y="2422757"/>
            <a:ext cx="568470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E568005-47FA-475C-9048-D87B36DD8A98}"/>
              </a:ext>
            </a:extLst>
          </p:cNvPr>
          <p:cNvCxnSpPr/>
          <p:nvPr/>
        </p:nvCxnSpPr>
        <p:spPr>
          <a:xfrm>
            <a:off x="2673370" y="2942446"/>
            <a:ext cx="568470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9A98AF2-AEDA-0C93-49F0-87DC638AC35C}"/>
              </a:ext>
            </a:extLst>
          </p:cNvPr>
          <p:cNvCxnSpPr/>
          <p:nvPr/>
        </p:nvCxnSpPr>
        <p:spPr>
          <a:xfrm>
            <a:off x="2673370" y="3454075"/>
            <a:ext cx="568470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3ED9C364-2AE5-DE1F-D778-54871FF97D11}"/>
              </a:ext>
            </a:extLst>
          </p:cNvPr>
          <p:cNvSpPr txBox="1">
            <a:spLocks/>
          </p:cNvSpPr>
          <p:nvPr/>
        </p:nvSpPr>
        <p:spPr>
          <a:xfrm>
            <a:off x="2673369" y="2558137"/>
            <a:ext cx="5715216" cy="39826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2C4974"/>
              </a:buClr>
              <a:buSzPct val="70000"/>
              <a:buFont typeface="Wingdings 3" panose="05040102010807070707" pitchFamily="18" charset="2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Stress management on the job</a:t>
            </a:r>
          </a:p>
        </p:txBody>
      </p:sp>
    </p:spTree>
    <p:extLst>
      <p:ext uri="{BB962C8B-B14F-4D97-AF65-F5344CB8AC3E}">
        <p14:creationId xmlns:p14="http://schemas.microsoft.com/office/powerpoint/2010/main" val="66696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9EDF01E-EC73-06A4-272B-0221AA829A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Implement Stress-Reducing Activities: </a:t>
            </a:r>
          </a:p>
          <a:p>
            <a:pPr lvl="2" indent="-457200">
              <a:spcBef>
                <a:spcPts val="750"/>
              </a:spcBef>
              <a:buClr>
                <a:srgbClr val="2C4974"/>
              </a:buClr>
              <a:buSzPct val="70000"/>
            </a:pPr>
            <a:r>
              <a:rPr lang="en-US" sz="2000" dirty="0"/>
              <a:t>This can include organizing brief stretching sessions, breathing exercises, or mindfulness activities during breaks. </a:t>
            </a:r>
          </a:p>
          <a:p>
            <a:r>
              <a:rPr lang="en-US" sz="2000" b="1" dirty="0"/>
              <a:t>Offer Training and Support:</a:t>
            </a:r>
          </a:p>
          <a:p>
            <a:pPr lvl="2" indent="-457200">
              <a:spcBef>
                <a:spcPts val="750"/>
              </a:spcBef>
              <a:buClr>
                <a:srgbClr val="2C4974"/>
              </a:buClr>
              <a:buSzPct val="70000"/>
            </a:pPr>
            <a:r>
              <a:rPr lang="en-US" sz="2000" dirty="0"/>
              <a:t>Provide training sessions or workshops on stress management techniques specifically tailored to the construction industry.</a:t>
            </a:r>
          </a:p>
          <a:p>
            <a:pPr lvl="2" indent="-457200">
              <a:spcBef>
                <a:spcPts val="750"/>
              </a:spcBef>
              <a:buClr>
                <a:srgbClr val="2C4974"/>
              </a:buClr>
              <a:buSzPct val="70000"/>
            </a:pPr>
            <a:r>
              <a:rPr lang="en-US" sz="2000" dirty="0"/>
              <a:t>Teach employees practical strategies for managing stress on and off the job, such as time management, problem-solving, and resilience-building techniques.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C25F251-BA4C-4FAB-91CD-57601E1F1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Stress Management on the Job</a:t>
            </a:r>
          </a:p>
        </p:txBody>
      </p:sp>
      <p:pic>
        <p:nvPicPr>
          <p:cNvPr id="5" name="Graphic 4" descr="Yoga with solid fill">
            <a:extLst>
              <a:ext uri="{FF2B5EF4-FFF2-40B4-BE49-F238E27FC236}">
                <a16:creationId xmlns:a16="http://schemas.microsoft.com/office/drawing/2014/main" id="{0229B589-EB07-BA85-B3E0-E1B35B314E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48773" y="390271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34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9EDF01E-EC73-06A4-272B-0221AA829A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2000" b="1" dirty="0"/>
              <a:t>Recognize and Reward Good Work:</a:t>
            </a:r>
          </a:p>
          <a:p>
            <a:pPr lvl="2" indent="-457200">
              <a:spcBef>
                <a:spcPts val="750"/>
              </a:spcBef>
              <a:buClr>
                <a:srgbClr val="2C4974"/>
              </a:buClr>
              <a:buSzPct val="70000"/>
            </a:pPr>
            <a:r>
              <a:rPr lang="en-US" sz="2000" dirty="0"/>
              <a:t>Recognize and appreciate employees' hard work and achievements.</a:t>
            </a:r>
          </a:p>
          <a:p>
            <a:pPr lvl="2" indent="-457200">
              <a:spcBef>
                <a:spcPts val="750"/>
              </a:spcBef>
              <a:buClr>
                <a:srgbClr val="2C4974"/>
              </a:buClr>
              <a:buSzPct val="70000"/>
            </a:pPr>
            <a:r>
              <a:rPr lang="en-US" sz="2000" dirty="0"/>
              <a:t>Publicly acknowledge their contributions and efforts.</a:t>
            </a:r>
          </a:p>
          <a:p>
            <a:r>
              <a:rPr lang="en-US" sz="2000" b="1" dirty="0"/>
              <a:t>Lead by Example: </a:t>
            </a:r>
          </a:p>
          <a:p>
            <a:pPr lvl="2" indent="-457200">
              <a:spcBef>
                <a:spcPts val="750"/>
              </a:spcBef>
              <a:buClr>
                <a:srgbClr val="2C4974"/>
              </a:buClr>
              <a:buSzPct val="70000"/>
            </a:pPr>
            <a:r>
              <a:rPr lang="en-US" sz="2000" dirty="0"/>
              <a:t>Promote stress management techniques at the management level.</a:t>
            </a:r>
          </a:p>
          <a:p>
            <a:pPr lvl="2" indent="-457200">
              <a:spcBef>
                <a:spcPts val="750"/>
              </a:spcBef>
              <a:buClr>
                <a:srgbClr val="2C4974"/>
              </a:buClr>
              <a:buSzPct val="70000"/>
            </a:pPr>
            <a:r>
              <a:rPr lang="en-US" sz="2000" dirty="0"/>
              <a:t>Encourage leaders to model healthy coping mechanisms, such as effective time management, maintaining a positive attitude, and seeking support when needed.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C25F251-BA4C-4FAB-91CD-57601E1F1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Stress Management on the Job</a:t>
            </a:r>
          </a:p>
        </p:txBody>
      </p:sp>
      <p:pic>
        <p:nvPicPr>
          <p:cNvPr id="5" name="Graphic 4" descr="Trophy with solid fill">
            <a:extLst>
              <a:ext uri="{FF2B5EF4-FFF2-40B4-BE49-F238E27FC236}">
                <a16:creationId xmlns:a16="http://schemas.microsoft.com/office/drawing/2014/main" id="{1B878AEF-B91D-E325-1050-83E8A4D755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86320" y="109818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54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9EDF01E-EC73-06A4-272B-0221AA829A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Wellness initiatives are crucial in the construction industry to promote physical health, mental well-being, and financial stability.</a:t>
            </a:r>
          </a:p>
          <a:p>
            <a:r>
              <a:rPr lang="en-US" dirty="0"/>
              <a:t>Prioritizing wellness can improve safety, productivity, job satisfaction, and employee retention. </a:t>
            </a:r>
          </a:p>
          <a:p>
            <a:r>
              <a:rPr lang="en-US" dirty="0"/>
              <a:t>Focusing on wellness can create a positive work culture and contribute to the long-term success of their projects and the health of their workers.</a:t>
            </a:r>
          </a:p>
          <a:p>
            <a:r>
              <a:rPr lang="en-US" dirty="0"/>
              <a:t>Not only do wellness initiatives benefit your employees but also make your company more competitive in the workplace.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C25F251-BA4C-4FAB-91CD-57601E1F1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16967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9D7074-B35B-4043-BED0-AF4015FC80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01763" y="2013110"/>
            <a:ext cx="7091362" cy="1947049"/>
          </a:xfrm>
        </p:spPr>
        <p:txBody>
          <a:bodyPr>
            <a:normAutofit/>
          </a:bodyPr>
          <a:lstStyle/>
          <a:p>
            <a:r>
              <a:rPr lang="en-US" cap="all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3117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563221F-8E7C-4D8B-8C0A-BED4626D1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818" y="126381"/>
            <a:ext cx="7381702" cy="498088"/>
          </a:xfrm>
        </p:spPr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030614-2AFA-4A13-B13F-A4330C6FF6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1008529"/>
            <a:ext cx="8242478" cy="3452825"/>
          </a:xfrm>
        </p:spPr>
        <p:txBody>
          <a:bodyPr>
            <a:normAutofit/>
          </a:bodyPr>
          <a:lstStyle/>
          <a:p>
            <a:r>
              <a:rPr lang="en-US" dirty="0"/>
              <a:t>Margaret Anne Lee</a:t>
            </a:r>
          </a:p>
          <a:p>
            <a:r>
              <a:rPr lang="en-US" dirty="0"/>
              <a:t>mlee@brasfieldgorrie.com</a:t>
            </a:r>
          </a:p>
        </p:txBody>
      </p:sp>
    </p:spTree>
    <p:extLst>
      <p:ext uri="{BB962C8B-B14F-4D97-AF65-F5344CB8AC3E}">
        <p14:creationId xmlns:p14="http://schemas.microsoft.com/office/powerpoint/2010/main" val="280600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563221F-8E7C-4D8B-8C0A-BED4626D1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818" y="126381"/>
            <a:ext cx="7381702" cy="828360"/>
          </a:xfrm>
        </p:spPr>
        <p:txBody>
          <a:bodyPr/>
          <a:lstStyle/>
          <a:p>
            <a:r>
              <a:rPr lang="en-US" dirty="0"/>
              <a:t>The Importance of Wellness in the Construction Industry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030614-2AFA-4A13-B13F-A4330C6FF6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Physical Health and Safety</a:t>
            </a:r>
          </a:p>
          <a:p>
            <a:r>
              <a:rPr lang="en-US" dirty="0"/>
              <a:t>Mental Well-being</a:t>
            </a:r>
          </a:p>
          <a:p>
            <a:r>
              <a:rPr lang="en-US" dirty="0"/>
              <a:t>Productivity and Performance</a:t>
            </a:r>
          </a:p>
          <a:p>
            <a:r>
              <a:rPr lang="en-US" dirty="0"/>
              <a:t>Retention and Attraction of Talent</a:t>
            </a:r>
          </a:p>
          <a:p>
            <a:r>
              <a:rPr lang="en-US" dirty="0"/>
              <a:t>Improved Project Outcomes</a:t>
            </a:r>
          </a:p>
        </p:txBody>
      </p:sp>
    </p:spTree>
    <p:extLst>
      <p:ext uri="{BB962C8B-B14F-4D97-AF65-F5344CB8AC3E}">
        <p14:creationId xmlns:p14="http://schemas.microsoft.com/office/powerpoint/2010/main" val="28704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9D7074-B35B-4043-BED0-AF4015FC80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01763" y="2013110"/>
            <a:ext cx="7091362" cy="1947049"/>
          </a:xfrm>
        </p:spPr>
        <p:txBody>
          <a:bodyPr>
            <a:normAutofit fontScale="77500" lnSpcReduction="20000"/>
          </a:bodyPr>
          <a:lstStyle/>
          <a:p>
            <a:r>
              <a:rPr lang="en-US" cap="all" dirty="0"/>
              <a:t>3 Types of wellness: </a:t>
            </a:r>
          </a:p>
          <a:p>
            <a:pPr marL="800100" lvl="2" indent="-457200">
              <a:lnSpc>
                <a:spcPct val="120000"/>
              </a:lnSpc>
              <a:spcBef>
                <a:spcPts val="750"/>
              </a:spcBef>
              <a:buClr>
                <a:srgbClr val="2C4974"/>
              </a:buClr>
              <a:buSzPct val="70000"/>
            </a:pPr>
            <a:r>
              <a:rPr lang="en-US" sz="2900" dirty="0"/>
              <a:t>Physical</a:t>
            </a:r>
          </a:p>
          <a:p>
            <a:pPr marL="800100" lvl="2" indent="-457200">
              <a:lnSpc>
                <a:spcPct val="120000"/>
              </a:lnSpc>
              <a:spcBef>
                <a:spcPts val="750"/>
              </a:spcBef>
              <a:buClr>
                <a:srgbClr val="2C4974"/>
              </a:buClr>
              <a:buSzPct val="70000"/>
            </a:pPr>
            <a:r>
              <a:rPr lang="en-US" sz="2900" dirty="0"/>
              <a:t>Mental</a:t>
            </a:r>
          </a:p>
          <a:p>
            <a:pPr marL="800100" lvl="2" indent="-457200">
              <a:lnSpc>
                <a:spcPct val="120000"/>
              </a:lnSpc>
              <a:spcBef>
                <a:spcPts val="750"/>
              </a:spcBef>
              <a:buClr>
                <a:srgbClr val="2C4974"/>
              </a:buClr>
              <a:buSzPct val="70000"/>
            </a:pPr>
            <a:r>
              <a:rPr lang="en-US" sz="2900" dirty="0"/>
              <a:t>Financial</a:t>
            </a:r>
          </a:p>
        </p:txBody>
      </p:sp>
      <p:pic>
        <p:nvPicPr>
          <p:cNvPr id="6" name="Gráfico 53" descr="Brain in head">
            <a:extLst>
              <a:ext uri="{FF2B5EF4-FFF2-40B4-BE49-F238E27FC236}">
                <a16:creationId xmlns:a16="http://schemas.microsoft.com/office/drawing/2014/main" id="{E71F4EC4-D7EC-FDF9-606C-4D672DC18C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43710" y="3243950"/>
            <a:ext cx="914400" cy="914400"/>
          </a:xfrm>
          <a:prstGeom prst="rect">
            <a:avLst/>
          </a:prstGeom>
        </p:spPr>
      </p:pic>
      <p:pic>
        <p:nvPicPr>
          <p:cNvPr id="8" name="Graphic 7" descr="Heart with pulse with solid fill">
            <a:extLst>
              <a:ext uri="{FF2B5EF4-FFF2-40B4-BE49-F238E27FC236}">
                <a16:creationId xmlns:a16="http://schemas.microsoft.com/office/drawing/2014/main" id="{B3F54E0F-6267-C996-8243-B3370DE274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21525" y="2588559"/>
            <a:ext cx="914400" cy="914400"/>
          </a:xfrm>
          <a:prstGeom prst="rect">
            <a:avLst/>
          </a:prstGeom>
        </p:spPr>
      </p:pic>
      <p:pic>
        <p:nvPicPr>
          <p:cNvPr id="10" name="Picture 9" descr="A blue piggy bank with a dollar sign&#10;&#10;Description automatically generated">
            <a:extLst>
              <a:ext uri="{FF2B5EF4-FFF2-40B4-BE49-F238E27FC236}">
                <a16:creationId xmlns:a16="http://schemas.microsoft.com/office/drawing/2014/main" id="{347EC652-7B6A-823F-7066-27179489F41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711" y="350295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17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563221F-8E7C-4D8B-8C0A-BED4626D1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818" y="126381"/>
            <a:ext cx="7381702" cy="498088"/>
          </a:xfrm>
        </p:spPr>
        <p:txBody>
          <a:bodyPr/>
          <a:lstStyle/>
          <a:p>
            <a:r>
              <a:rPr lang="en-US" dirty="0"/>
              <a:t>Types of Wellness: Physical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030614-2AFA-4A13-B13F-A4330C6FF6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1008529"/>
            <a:ext cx="8242478" cy="345282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state of one’s overall physical health and well-being.</a:t>
            </a:r>
          </a:p>
          <a:p>
            <a:endParaRPr lang="en-US" dirty="0"/>
          </a:p>
          <a:p>
            <a:r>
              <a:rPr lang="en-US" dirty="0"/>
              <a:t>Wellness Incentive Program</a:t>
            </a:r>
          </a:p>
          <a:p>
            <a:pPr marL="800100" lvl="2" indent="-457200">
              <a:lnSpc>
                <a:spcPct val="100000"/>
              </a:lnSpc>
              <a:spcBef>
                <a:spcPts val="750"/>
              </a:spcBef>
              <a:buClr>
                <a:srgbClr val="2C4974"/>
              </a:buClr>
              <a:buSzPct val="70000"/>
            </a:pPr>
            <a:r>
              <a:rPr lang="en-US" sz="2000" dirty="0"/>
              <a:t>Biometric Screenings</a:t>
            </a:r>
          </a:p>
          <a:p>
            <a:pPr marL="800100" lvl="2" indent="-457200">
              <a:lnSpc>
                <a:spcPct val="100000"/>
              </a:lnSpc>
              <a:spcBef>
                <a:spcPts val="750"/>
              </a:spcBef>
              <a:buClr>
                <a:srgbClr val="2C4974"/>
              </a:buClr>
              <a:buSzPct val="70000"/>
            </a:pPr>
            <a:r>
              <a:rPr lang="en-US" sz="2000" dirty="0"/>
              <a:t>Health Coaching Sessions</a:t>
            </a:r>
          </a:p>
          <a:p>
            <a:r>
              <a:rPr lang="en-US" dirty="0"/>
              <a:t>Teladoc</a:t>
            </a:r>
          </a:p>
          <a:p>
            <a:r>
              <a:rPr lang="en-US" dirty="0"/>
              <a:t>Omada</a:t>
            </a:r>
          </a:p>
          <a:p>
            <a:r>
              <a:rPr lang="en-US" dirty="0"/>
              <a:t>Lunch and Learns</a:t>
            </a:r>
          </a:p>
          <a:p>
            <a:r>
              <a:rPr lang="en-US" dirty="0"/>
              <a:t>Wellness Challenges</a:t>
            </a:r>
          </a:p>
          <a:p>
            <a:r>
              <a:rPr lang="en-US" dirty="0"/>
              <a:t>Wellness Portal</a:t>
            </a:r>
          </a:p>
        </p:txBody>
      </p:sp>
      <p:pic>
        <p:nvPicPr>
          <p:cNvPr id="2" name="Graphic 1" descr="Heart with pulse with solid fill">
            <a:extLst>
              <a:ext uri="{FF2B5EF4-FFF2-40B4-BE49-F238E27FC236}">
                <a16:creationId xmlns:a16="http://schemas.microsoft.com/office/drawing/2014/main" id="{BA7BE9E2-97FF-9825-4726-52669E8524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76210" y="87559"/>
            <a:ext cx="536910" cy="5369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33A367-BC12-F9DD-C0EF-1EB5361979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8757" y="3604027"/>
            <a:ext cx="1975908" cy="7131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E20DC8-289E-694A-035D-3EA06C7FD7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3598" y="3110927"/>
            <a:ext cx="2048087" cy="20480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11BDCA-9C9F-16F0-E369-045531CACA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1436" y="1632649"/>
            <a:ext cx="3532410" cy="177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26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563221F-8E7C-4D8B-8C0A-BED4626D1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818" y="126381"/>
            <a:ext cx="7381702" cy="498088"/>
          </a:xfrm>
        </p:spPr>
        <p:txBody>
          <a:bodyPr/>
          <a:lstStyle/>
          <a:p>
            <a:r>
              <a:rPr lang="en-US" dirty="0"/>
              <a:t>Types of Wellness: Mental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030614-2AFA-4A13-B13F-A4330C6FF6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1008529"/>
            <a:ext cx="8242478" cy="3452825"/>
          </a:xfrm>
        </p:spPr>
        <p:txBody>
          <a:bodyPr>
            <a:normAutofit/>
          </a:bodyPr>
          <a:lstStyle/>
          <a:p>
            <a:r>
              <a:rPr lang="en-US" dirty="0"/>
              <a:t>Focuses on nurturing and maintaining one’s mental and emotional health.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Employee Assistance Program (EAP)</a:t>
            </a:r>
          </a:p>
          <a:p>
            <a:r>
              <a:rPr lang="en-US" dirty="0"/>
              <a:t>Teladoc Mental Health</a:t>
            </a:r>
          </a:p>
        </p:txBody>
      </p:sp>
      <p:pic>
        <p:nvPicPr>
          <p:cNvPr id="2" name="Gráfico 53" descr="Brain in head">
            <a:extLst>
              <a:ext uri="{FF2B5EF4-FFF2-40B4-BE49-F238E27FC236}">
                <a16:creationId xmlns:a16="http://schemas.microsoft.com/office/drawing/2014/main" id="{8768BEAC-4A83-6675-CA4B-005BE48DC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59682" y="89377"/>
            <a:ext cx="535092" cy="5350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05FCCB-45C4-B40A-DCBF-07EEC94408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9021" y="3047999"/>
            <a:ext cx="2912108" cy="4042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B5C3B9-E39E-2A93-DCE4-DFBAE5722B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4413" y="3778324"/>
            <a:ext cx="1975275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59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563221F-8E7C-4D8B-8C0A-BED4626D1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818" y="126381"/>
            <a:ext cx="7381702" cy="498088"/>
          </a:xfrm>
        </p:spPr>
        <p:txBody>
          <a:bodyPr/>
          <a:lstStyle/>
          <a:p>
            <a:r>
              <a:rPr lang="en-US" dirty="0"/>
              <a:t>Types of Wellness: Financial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030614-2AFA-4A13-B13F-A4330C6FF6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1008529"/>
            <a:ext cx="8242478" cy="3452825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Financial well-being includes the ability to:</a:t>
            </a:r>
          </a:p>
          <a:p>
            <a:pPr marL="800100" lvl="2" indent="-457200">
              <a:lnSpc>
                <a:spcPct val="100000"/>
              </a:lnSpc>
              <a:spcBef>
                <a:spcPts val="750"/>
              </a:spcBef>
              <a:buClr>
                <a:srgbClr val="2C4974"/>
              </a:buClr>
              <a:buSzPct val="70000"/>
            </a:pPr>
            <a:r>
              <a:rPr lang="en-US" sz="2000" dirty="0"/>
              <a:t>Meet financial obligations</a:t>
            </a:r>
          </a:p>
          <a:p>
            <a:pPr marL="800100" lvl="2" indent="-457200">
              <a:lnSpc>
                <a:spcPct val="100000"/>
              </a:lnSpc>
              <a:spcBef>
                <a:spcPts val="750"/>
              </a:spcBef>
              <a:buClr>
                <a:srgbClr val="2C4974"/>
              </a:buClr>
              <a:buSzPct val="70000"/>
            </a:pPr>
            <a:r>
              <a:rPr lang="en-US" sz="2000" dirty="0"/>
              <a:t>Spend wisely</a:t>
            </a:r>
          </a:p>
          <a:p>
            <a:pPr marL="800100" lvl="2" indent="-457200">
              <a:lnSpc>
                <a:spcPct val="100000"/>
              </a:lnSpc>
              <a:spcBef>
                <a:spcPts val="750"/>
              </a:spcBef>
              <a:buClr>
                <a:srgbClr val="2C4974"/>
              </a:buClr>
              <a:buSzPct val="70000"/>
            </a:pPr>
            <a:r>
              <a:rPr lang="en-US" sz="2000" dirty="0"/>
              <a:t>Build savings for long-term and short-term goals</a:t>
            </a:r>
          </a:p>
          <a:p>
            <a:pPr marL="800100" lvl="2" indent="-457200">
              <a:lnSpc>
                <a:spcPct val="100000"/>
              </a:lnSpc>
              <a:spcBef>
                <a:spcPts val="750"/>
              </a:spcBef>
              <a:buClr>
                <a:srgbClr val="2C4974"/>
              </a:buClr>
              <a:buSzPct val="70000"/>
            </a:pPr>
            <a:r>
              <a:rPr lang="en-US" sz="2000" dirty="0"/>
              <a:t>Enjoy the freedom of having greater choices now and in the future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401(k) Match Program</a:t>
            </a:r>
          </a:p>
          <a:p>
            <a:r>
              <a:rPr lang="en-US" dirty="0" err="1"/>
              <a:t>SmartDollar</a:t>
            </a:r>
            <a:endParaRPr lang="en-US" dirty="0"/>
          </a:p>
        </p:txBody>
      </p:sp>
      <p:pic>
        <p:nvPicPr>
          <p:cNvPr id="5" name="Picture 4" descr="A blue piggy bank with a dollar sign&#10;&#10;Description automatically generated">
            <a:extLst>
              <a:ext uri="{FF2B5EF4-FFF2-40B4-BE49-F238E27FC236}">
                <a16:creationId xmlns:a16="http://schemas.microsoft.com/office/drawing/2014/main" id="{D2F11DF4-0349-3AD9-B075-52AEC12D6C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761" y="126382"/>
            <a:ext cx="447798" cy="4477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CBD96E-A16F-7C7D-9C49-47823DB206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600" y="3444277"/>
            <a:ext cx="3312159" cy="60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40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E06B59E-0256-DD37-8213-4AA320389F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01763" y="2013110"/>
            <a:ext cx="7091362" cy="1947049"/>
          </a:xfrm>
        </p:spPr>
        <p:txBody>
          <a:bodyPr>
            <a:normAutofit/>
          </a:bodyPr>
          <a:lstStyle/>
          <a:p>
            <a:r>
              <a:rPr lang="en-US" cap="all" dirty="0"/>
              <a:t>Bringing wellness to your company </a:t>
            </a:r>
          </a:p>
        </p:txBody>
      </p:sp>
    </p:spTree>
    <p:extLst>
      <p:ext uri="{BB962C8B-B14F-4D97-AF65-F5344CB8AC3E}">
        <p14:creationId xmlns:p14="http://schemas.microsoft.com/office/powerpoint/2010/main" val="82425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563221F-8E7C-4D8B-8C0A-BED4626D1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818" y="126381"/>
            <a:ext cx="7381702" cy="498088"/>
          </a:xfrm>
        </p:spPr>
        <p:txBody>
          <a:bodyPr/>
          <a:lstStyle/>
          <a:p>
            <a:r>
              <a:rPr lang="en-US" sz="2400" dirty="0"/>
              <a:t>Steps to Bringing Wellness to Your Company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030614-2AFA-4A13-B13F-A4330C6FF6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0761" y="1008529"/>
            <a:ext cx="8242478" cy="3452825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Assess employee needs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Set goals and create a plan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Encourage employee engagement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Spread the word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Seek local partnerships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Establish wellness challenges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Drive engagement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Track progress and adapt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Lead by example</a:t>
            </a:r>
          </a:p>
        </p:txBody>
      </p:sp>
      <p:pic>
        <p:nvPicPr>
          <p:cNvPr id="7" name="Graphic 6" descr="Construction worker female with solid fill">
            <a:extLst>
              <a:ext uri="{FF2B5EF4-FFF2-40B4-BE49-F238E27FC236}">
                <a16:creationId xmlns:a16="http://schemas.microsoft.com/office/drawing/2014/main" id="{ED4187F6-555D-3434-30C4-048866B067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97974" y="2571750"/>
            <a:ext cx="917787" cy="914400"/>
          </a:xfrm>
          <a:prstGeom prst="rect">
            <a:avLst/>
          </a:prstGeom>
        </p:spPr>
      </p:pic>
      <p:pic>
        <p:nvPicPr>
          <p:cNvPr id="9" name="Graphic 8" descr="Construction worker male with solid fill">
            <a:extLst>
              <a:ext uri="{FF2B5EF4-FFF2-40B4-BE49-F238E27FC236}">
                <a16:creationId xmlns:a16="http://schemas.microsoft.com/office/drawing/2014/main" id="{A3C61E57-D579-EF86-E1CF-1861CD8DB1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69148" y="2571750"/>
            <a:ext cx="917787" cy="914400"/>
          </a:xfrm>
          <a:prstGeom prst="rect">
            <a:avLst/>
          </a:prstGeom>
        </p:spPr>
      </p:pic>
      <p:pic>
        <p:nvPicPr>
          <p:cNvPr id="11" name="Graphic 10" descr="Thought bubble with solid fill">
            <a:extLst>
              <a:ext uri="{FF2B5EF4-FFF2-40B4-BE49-F238E27FC236}">
                <a16:creationId xmlns:a16="http://schemas.microsoft.com/office/drawing/2014/main" id="{DE20EDCF-67A4-8101-606D-B1A48EEC9D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687120" y="1657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51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B60030B-3292-41E2-9847-0282A97E8119}" vid="{659CFC57-15DB-4905-9632-7FBB9D1E1F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2EAC511-243C-403C-A153-36039FD70A72}">
  <we:reference id="wa200000729" version="3.19.222.0" store="en-US" storeType="OMEX"/>
  <we:alternateReferences>
    <we:reference id="WA200000729" version="3.19.222.0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4253DB49A1BD4A85BED89740A75EF2" ma:contentTypeVersion="0" ma:contentTypeDescription="Create a new document." ma:contentTypeScope="" ma:versionID="935a8db8d76783dcbb4edf69fb3cb70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e49189b09f1ade3a025730c41919c3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82B5D21-67F0-4F71-90E2-964B1A6F24CB}">
  <ds:schemaRefs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7EC026D-8FC0-4B63-9167-6CE42CC3D6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23966B1-7F8B-43A0-AE58-EEE898681EA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 template Blue</Template>
  <TotalTime>9736</TotalTime>
  <Words>954</Words>
  <Application>Microsoft Office PowerPoint</Application>
  <PresentationFormat>On-screen Show (16:9)</PresentationFormat>
  <Paragraphs>144</Paragraphs>
  <Slides>24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Arial Black</vt:lpstr>
      <vt:lpstr>Calibri</vt:lpstr>
      <vt:lpstr>Wingdings 3</vt:lpstr>
      <vt:lpstr>Office Theme</vt:lpstr>
      <vt:lpstr>PowerPoint Presentation</vt:lpstr>
      <vt:lpstr>PowerPoint Presentation</vt:lpstr>
      <vt:lpstr>The Importance of Wellness in the Construction Industry</vt:lpstr>
      <vt:lpstr>PowerPoint Presentation</vt:lpstr>
      <vt:lpstr>Types of Wellness: Physical</vt:lpstr>
      <vt:lpstr>Types of Wellness: Mental</vt:lpstr>
      <vt:lpstr>Types of Wellness: Financial</vt:lpstr>
      <vt:lpstr>PowerPoint Presentation</vt:lpstr>
      <vt:lpstr>Steps to Bringing Wellness to Your Company</vt:lpstr>
      <vt:lpstr>Bringing Wellness to Your Company </vt:lpstr>
      <vt:lpstr>Bringing Wellness to Your Company </vt:lpstr>
      <vt:lpstr>Bringing Wellness to Your Company </vt:lpstr>
      <vt:lpstr>Bringing Wellness to Your Company </vt:lpstr>
      <vt:lpstr>Bringing Wellness to Your Company </vt:lpstr>
      <vt:lpstr>Bringing Wellness to Your Company</vt:lpstr>
      <vt:lpstr>Promoting Wellness: A Competitive Advantage</vt:lpstr>
      <vt:lpstr>PowerPoint Presentation</vt:lpstr>
      <vt:lpstr>Stress Management on the Job</vt:lpstr>
      <vt:lpstr>Stress Management on the Job</vt:lpstr>
      <vt:lpstr>Stress Management on the Job</vt:lpstr>
      <vt:lpstr>Stress Management on the Job</vt:lpstr>
      <vt:lpstr>Conclusion</vt:lpstr>
      <vt:lpstr>PowerPoint Presentation</vt:lpstr>
      <vt:lpstr>Contact Information</vt:lpstr>
    </vt:vector>
  </TitlesOfParts>
  <Company>Brasfield &amp; Gorrie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Seketa, Maggie</dc:creator>
  <cp:lastModifiedBy>Lee, Margaret Anne</cp:lastModifiedBy>
  <cp:revision>116</cp:revision>
  <cp:lastPrinted>2023-06-08T16:19:53Z</cp:lastPrinted>
  <dcterms:created xsi:type="dcterms:W3CDTF">2019-08-30T14:39:07Z</dcterms:created>
  <dcterms:modified xsi:type="dcterms:W3CDTF">2023-06-13T14:59:08Z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0x0101001D4253DB49A1BD4A85BED89740A75EF2</vt:lpwstr>
  </property>
</Properties>
</file>