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6" r:id="rId3"/>
    <p:sldId id="357" r:id="rId4"/>
    <p:sldId id="273" r:id="rId5"/>
    <p:sldId id="358" r:id="rId6"/>
    <p:sldId id="359" r:id="rId7"/>
    <p:sldId id="360" r:id="rId8"/>
    <p:sldId id="291" r:id="rId9"/>
    <p:sldId id="361" r:id="rId10"/>
    <p:sldId id="362" r:id="rId11"/>
    <p:sldId id="363" r:id="rId12"/>
    <p:sldId id="364" r:id="rId13"/>
    <p:sldId id="367" r:id="rId14"/>
    <p:sldId id="365" r:id="rId15"/>
    <p:sldId id="366" r:id="rId16"/>
    <p:sldId id="368" r:id="rId17"/>
    <p:sldId id="4145" r:id="rId18"/>
    <p:sldId id="3648" r:id="rId19"/>
    <p:sldId id="3643" r:id="rId20"/>
    <p:sldId id="4146" r:id="rId21"/>
    <p:sldId id="4147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3C67"/>
    <a:srgbClr val="134679"/>
    <a:srgbClr val="7B3D64"/>
    <a:srgbClr val="F4CC21"/>
    <a:srgbClr val="EC8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50CEB-B7A3-42A2-8B03-ED90AC64439B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C9700-D41B-4331-86EA-D31ADF97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0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6377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78AC733-C80B-4C21-B6D0-5F986F57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95" y="686427"/>
            <a:ext cx="10760210" cy="68625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455937-3560-4CE0-8A21-49DC4214F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2376" y="1456900"/>
            <a:ext cx="10845228" cy="41251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3975" indent="0">
              <a:buNone/>
              <a:defRPr/>
            </a:lvl1pPr>
          </a:lstStyle>
          <a:p>
            <a:pPr marL="457200" indent="-403225">
              <a:buFont typeface="Arial" panose="020B0604020202020204" pitchFamily="34" charset="0"/>
              <a:buChar char="►"/>
            </a:pPr>
            <a:r>
              <a:rPr lang="en-US" sz="2400" dirty="0"/>
              <a:t>Object</a:t>
            </a:r>
          </a:p>
          <a:p>
            <a:pPr marL="457200" indent="-403225">
              <a:buFont typeface="Arial" panose="020B0604020202020204" pitchFamily="34" charset="0"/>
              <a:buChar char="►"/>
            </a:pP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65A3BD-C8C9-4C02-BCAE-506F2C082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3199" y="5892416"/>
            <a:ext cx="1453940" cy="816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E8FAB5-ABFE-44F3-A403-CBB386A82E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24"/>
          <a:stretch/>
        </p:blipFill>
        <p:spPr>
          <a:xfrm>
            <a:off x="880298" y="149258"/>
            <a:ext cx="5474368" cy="356769"/>
          </a:xfrm>
          <a:prstGeom prst="rect">
            <a:avLst/>
          </a:prstGeom>
          <a:effectLst>
            <a:reflection stA="19000" endPos="41000" dist="63500" dir="5400000" sy="-100000" algn="bl" rotWithShape="0"/>
            <a:softEdge rad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5936CE-EED2-4E8E-A095-5CB49E31B333}"/>
              </a:ext>
            </a:extLst>
          </p:cNvPr>
          <p:cNvSpPr/>
          <p:nvPr userDrawn="1"/>
        </p:nvSpPr>
        <p:spPr>
          <a:xfrm>
            <a:off x="0" y="0"/>
            <a:ext cx="6075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34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4"/>
    </p:custDataLst>
    <p:extLst>
      <p:ext uri="{BB962C8B-B14F-4D97-AF65-F5344CB8AC3E}">
        <p14:creationId xmlns:p14="http://schemas.microsoft.com/office/powerpoint/2010/main" val="309503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3467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04647B-A039-4E8C-AA5E-2D9D14321F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5425" b="20445"/>
          <a:stretch/>
        </p:blipFill>
        <p:spPr>
          <a:xfrm>
            <a:off x="-2" y="0"/>
            <a:ext cx="12192001" cy="6858000"/>
          </a:xfrm>
          <a:prstGeom prst="rect">
            <a:avLst/>
          </a:prstGeom>
          <a:solidFill>
            <a:srgbClr val="8D3C67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536EF6-CC1B-45C2-93EF-A2743C6AFBAB}"/>
              </a:ext>
            </a:extLst>
          </p:cNvPr>
          <p:cNvSpPr/>
          <p:nvPr/>
        </p:nvSpPr>
        <p:spPr>
          <a:xfrm>
            <a:off x="-2007" y="4895632"/>
            <a:ext cx="12344400" cy="795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F4868-3F55-4B33-8E0E-8EE85894DE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7" b="19137"/>
          <a:stretch/>
        </p:blipFill>
        <p:spPr>
          <a:xfrm>
            <a:off x="150393" y="4993317"/>
            <a:ext cx="5474368" cy="599934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3F2206-1B4B-4347-81B1-4C747D390C46}"/>
              </a:ext>
            </a:extLst>
          </p:cNvPr>
          <p:cNvSpPr txBox="1"/>
          <p:nvPr/>
        </p:nvSpPr>
        <p:spPr>
          <a:xfrm>
            <a:off x="2737184" y="4940692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Matters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5E73F9-2600-4865-AC7A-CCB2AEB0D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6673" y="71613"/>
            <a:ext cx="1804750" cy="1013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4361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30CF3-8872-A3A8-8E5F-DD3FB8DA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Equip: Leadership Matters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A118E3E1-F260-A788-8522-2C1CDAB0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644" y="1721224"/>
            <a:ext cx="10016711" cy="3146611"/>
          </a:xfrm>
        </p:spPr>
        <p:txBody>
          <a:bodyPr anchor="t">
            <a:normAutofit/>
          </a:bodyPr>
          <a:lstStyle/>
          <a:p>
            <a:pPr marL="511175" indent="-457200">
              <a:buFont typeface="+mj-lt"/>
              <a:buAutoNum type="arabicPeriod"/>
            </a:pPr>
            <a:endParaRPr lang="en-US" sz="2400" i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Why Values Based Leadership Matters</a:t>
            </a:r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Why It Matters That Every Business Has Two Businesses</a:t>
            </a:r>
          </a:p>
        </p:txBody>
      </p:sp>
    </p:spTree>
    <p:extLst>
      <p:ext uri="{BB962C8B-B14F-4D97-AF65-F5344CB8AC3E}">
        <p14:creationId xmlns:p14="http://schemas.microsoft.com/office/powerpoint/2010/main" val="99372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30CF3-8872-A3A8-8E5F-DD3FB8DA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Every Business Must Have Two Businesses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A118E3E1-F260-A788-8522-2C1CDAB0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500" y="1462433"/>
            <a:ext cx="10016711" cy="2384950"/>
          </a:xfrm>
        </p:spPr>
        <p:txBody>
          <a:bodyPr anchor="t">
            <a:normAutofit/>
          </a:bodyPr>
          <a:lstStyle/>
          <a:p>
            <a:pPr marL="511175" indent="-457200">
              <a:buFont typeface="+mj-lt"/>
              <a:buAutoNum type="arabicPeriod"/>
            </a:pPr>
            <a:endParaRPr lang="en-US" sz="2400" i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Business # 1 Is Your Business (What Your Company Does)</a:t>
            </a:r>
          </a:p>
          <a:p>
            <a:pPr marL="914400" lvl="1" indent="-457200">
              <a:spcBef>
                <a:spcPts val="4200"/>
              </a:spcBef>
              <a:buFont typeface="+mj-lt"/>
              <a:buAutoNum type="arabicPeriod"/>
            </a:pPr>
            <a:r>
              <a:rPr lang="en-US" sz="2400" dirty="0"/>
              <a:t>Business #2 Is The Business of Building People!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7F63D-762D-C07B-EA8D-E25CA33A1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50" y="3246940"/>
            <a:ext cx="6336230" cy="347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30CF3-8872-A3A8-8E5F-DD3FB8DA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Equip: Leadership Matters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CF968E21-0B6F-41AF-8C07-BEE0C10DE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644" y="1721224"/>
            <a:ext cx="10016711" cy="3146611"/>
          </a:xfrm>
        </p:spPr>
        <p:txBody>
          <a:bodyPr anchor="t">
            <a:normAutofit/>
          </a:bodyPr>
          <a:lstStyle/>
          <a:p>
            <a:pPr marL="511175" indent="-457200">
              <a:buFont typeface="+mj-lt"/>
              <a:buAutoNum type="arabicPeriod"/>
            </a:pPr>
            <a:endParaRPr lang="en-US" sz="2400" i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Why Values Based Leadership Matters</a:t>
            </a:r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Why It Matters That Every Business Has Two Businesses</a:t>
            </a:r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Why It Matters That Leaders Provide Psychological Safety</a:t>
            </a:r>
          </a:p>
        </p:txBody>
      </p:sp>
    </p:spTree>
    <p:extLst>
      <p:ext uri="{BB962C8B-B14F-4D97-AF65-F5344CB8AC3E}">
        <p14:creationId xmlns:p14="http://schemas.microsoft.com/office/powerpoint/2010/main" val="166989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30CF3-8872-A3A8-8E5F-DD3FB8DA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Psychological Safety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12AB06-11E1-1979-B4A1-BA606292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26" y="1560351"/>
            <a:ext cx="10116434" cy="5107867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en-US" sz="3200" dirty="0"/>
              <a:t>Project Aristotle </a:t>
            </a:r>
            <a:endParaRPr lang="en-US" sz="32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“Why some teams succeed, and others fail?”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“What makes a team successful?”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Studied 180 Teams, analyzed 250+ attributes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Determined 5 main attributes that contribute to success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By far the most important attribute – more important than the other 4 combined: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50876" lvl="1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EC8112"/>
                </a:solidFill>
              </a:rPr>
              <a:t>People on Teams Spoke Equal Amounts of Time!</a:t>
            </a:r>
          </a:p>
          <a:p>
            <a:pPr marL="150876" lvl="1" indent="0">
              <a:spcBef>
                <a:spcPts val="2400"/>
              </a:spcBef>
              <a:buNone/>
            </a:pPr>
            <a:r>
              <a:rPr lang="en-US" sz="1600" dirty="0"/>
              <a:t> </a:t>
            </a:r>
            <a:r>
              <a:rPr lang="en-US" sz="3200" b="1" dirty="0">
                <a:solidFill>
                  <a:srgbClr val="EC8112"/>
                </a:solidFill>
              </a:rPr>
              <a:t>Psychological Safety</a:t>
            </a:r>
          </a:p>
          <a:p>
            <a:pPr marL="150876" lvl="1" indent="0">
              <a:lnSpc>
                <a:spcPct val="90000"/>
              </a:lnSpc>
              <a:buNone/>
            </a:pPr>
            <a:endParaRPr lang="en-US" sz="3200" b="1" dirty="0">
              <a:solidFill>
                <a:srgbClr val="EC8112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 descr="A sculpture of a person&#10;&#10;Description automatically generated">
            <a:extLst>
              <a:ext uri="{FF2B5EF4-FFF2-40B4-BE49-F238E27FC236}">
                <a16:creationId xmlns:a16="http://schemas.microsoft.com/office/drawing/2014/main" id="{46D09369-D38C-00F5-92CA-4B6227F0C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6" r="12087" b="1"/>
          <a:stretch/>
        </p:blipFill>
        <p:spPr>
          <a:xfrm>
            <a:off x="8857072" y="336430"/>
            <a:ext cx="2527533" cy="2886172"/>
          </a:xfrm>
          <a:prstGeom prst="roundRect">
            <a:avLst>
              <a:gd name="adj" fmla="val 1858"/>
            </a:avLst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0629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5DA6E5-1AF1-4DCC-52C8-B03691111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34" y="803563"/>
            <a:ext cx="5926030" cy="5758391"/>
          </a:xfrm>
          <a:prstGeom prst="rect">
            <a:avLst/>
          </a:prstGeom>
        </p:spPr>
      </p:pic>
      <p:pic>
        <p:nvPicPr>
          <p:cNvPr id="14" name="Graphic 13" descr="Group Success">
            <a:extLst>
              <a:ext uri="{FF2B5EF4-FFF2-40B4-BE49-F238E27FC236}">
                <a16:creationId xmlns:a16="http://schemas.microsoft.com/office/drawing/2014/main" id="{EEA2C8A6-E782-CF82-D8E5-BE88182F2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5466" y="1438519"/>
            <a:ext cx="3601382" cy="360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8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5D5356-0F3D-445B-A310-55A4476D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644" y="1721224"/>
            <a:ext cx="10016711" cy="3146611"/>
          </a:xfrm>
        </p:spPr>
        <p:txBody>
          <a:bodyPr anchor="t">
            <a:normAutofit/>
          </a:bodyPr>
          <a:lstStyle/>
          <a:p>
            <a:pPr marL="511175" indent="-457200">
              <a:buFont typeface="+mj-lt"/>
              <a:buAutoNum type="arabicPeriod"/>
            </a:pPr>
            <a:endParaRPr lang="en-US" sz="2400" i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Why Values Based Leadership Matters</a:t>
            </a:r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Why It Matters That Every Business Has Two Businesses</a:t>
            </a:r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Why It Matters That Leaders Provide Psychological Safety</a:t>
            </a:r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Why Relational Leadership Matters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86F0AE1-8DB3-414E-A9AD-F5DBB0F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EQUIP: Leadership Matters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877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86F0AE1-8DB3-414E-A9AD-F5DBB0F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Relational Leadership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3FAFB-6D8C-314D-63D0-D813086C6A74}"/>
              </a:ext>
            </a:extLst>
          </p:cNvPr>
          <p:cNvSpPr txBox="1"/>
          <p:nvPr/>
        </p:nvSpPr>
        <p:spPr>
          <a:xfrm>
            <a:off x="1548294" y="1642176"/>
            <a:ext cx="8610690" cy="456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85587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Knows people deeply</a:t>
            </a:r>
          </a:p>
          <a:p>
            <a:pPr marL="342900" indent="-342900" defTabSz="855878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You know how to reach each person</a:t>
            </a:r>
          </a:p>
          <a:p>
            <a:pPr marL="342900" indent="-342900" defTabSz="855878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Extends trust and vulnerability</a:t>
            </a:r>
          </a:p>
          <a:p>
            <a:pPr marL="342900" indent="-342900" defTabSz="855878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Mines for conflict with team</a:t>
            </a:r>
          </a:p>
          <a:p>
            <a:pPr marL="342900" indent="-342900" defTabSz="855878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Leans into artificial harmony</a:t>
            </a:r>
          </a:p>
          <a:p>
            <a:pPr marL="342900" indent="-342900" defTabSz="855878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Believes in serving others</a:t>
            </a:r>
          </a:p>
          <a:p>
            <a:pPr marL="342900" indent="-342900" defTabSz="855878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Improves as a leader vs only believing only others need to grow as leaders</a:t>
            </a:r>
          </a:p>
          <a:p>
            <a:pPr defTabSz="855878"/>
            <a:endParaRPr lang="en-US" sz="1685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1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69DCE3-E6A0-54CA-6BE5-B315835E46EF}"/>
              </a:ext>
            </a:extLst>
          </p:cNvPr>
          <p:cNvSpPr/>
          <p:nvPr/>
        </p:nvSpPr>
        <p:spPr>
          <a:xfrm>
            <a:off x="4286984" y="3400420"/>
            <a:ext cx="459285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6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E8475-3F7C-4FE2-2F27-58855E81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18" y="607666"/>
            <a:ext cx="9464040" cy="896029"/>
          </a:xfrm>
        </p:spPr>
        <p:txBody>
          <a:bodyPr/>
          <a:lstStyle/>
          <a:p>
            <a:r>
              <a:rPr lang="en-US" dirty="0"/>
              <a:t>The Task Leadership Tension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371610-60CB-2DE3-B2A8-26B60A598402}"/>
              </a:ext>
            </a:extLst>
          </p:cNvPr>
          <p:cNvSpPr/>
          <p:nvPr/>
        </p:nvSpPr>
        <p:spPr>
          <a:xfrm>
            <a:off x="1291565" y="5851796"/>
            <a:ext cx="3708806" cy="548640"/>
          </a:xfrm>
          <a:prstGeom prst="roundRect">
            <a:avLst/>
          </a:prstGeom>
          <a:effectLst/>
          <a:scene3d>
            <a:camera prst="obliqueTop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6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0BBEC6-F507-4BD0-E12D-4454D0CAD1C4}"/>
              </a:ext>
            </a:extLst>
          </p:cNvPr>
          <p:cNvSpPr/>
          <p:nvPr/>
        </p:nvSpPr>
        <p:spPr>
          <a:xfrm>
            <a:off x="1870639" y="5238954"/>
            <a:ext cx="370880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6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DB58C-3B80-804F-8CC9-C332670BD2B5}"/>
              </a:ext>
            </a:extLst>
          </p:cNvPr>
          <p:cNvSpPr/>
          <p:nvPr/>
        </p:nvSpPr>
        <p:spPr>
          <a:xfrm>
            <a:off x="2591262" y="4626109"/>
            <a:ext cx="370880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6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1A0F41-5750-2122-9238-DD957ED791FC}"/>
              </a:ext>
            </a:extLst>
          </p:cNvPr>
          <p:cNvSpPr/>
          <p:nvPr/>
        </p:nvSpPr>
        <p:spPr>
          <a:xfrm>
            <a:off x="3379383" y="4013264"/>
            <a:ext cx="7916575" cy="548640"/>
          </a:xfrm>
          <a:prstGeom prst="roundRect">
            <a:avLst/>
          </a:prstGeom>
          <a:solidFill>
            <a:srgbClr val="C092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2160" b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A56B997-A3E0-4EA5-E65F-9B81E7619F16}"/>
              </a:ext>
            </a:extLst>
          </p:cNvPr>
          <p:cNvSpPr/>
          <p:nvPr/>
        </p:nvSpPr>
        <p:spPr>
          <a:xfrm>
            <a:off x="5029102" y="2779199"/>
            <a:ext cx="4421675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sz="2160" b="1" dirty="0"/>
          </a:p>
        </p:txBody>
      </p:sp>
      <p:pic>
        <p:nvPicPr>
          <p:cNvPr id="12" name="Graphic 11" descr="Aspiration with solid fill">
            <a:extLst>
              <a:ext uri="{FF2B5EF4-FFF2-40B4-BE49-F238E27FC236}">
                <a16:creationId xmlns:a16="http://schemas.microsoft.com/office/drawing/2014/main" id="{4874084F-AABF-9B15-4FAE-6B6B54F1C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1047" t="15775" r="26124"/>
          <a:stretch/>
        </p:blipFill>
        <p:spPr>
          <a:xfrm>
            <a:off x="846777" y="4341183"/>
            <a:ext cx="831440" cy="1325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3E8F29-3E5B-4394-D496-1CEADDBD71C1}"/>
              </a:ext>
            </a:extLst>
          </p:cNvPr>
          <p:cNvSpPr txBox="1"/>
          <p:nvPr/>
        </p:nvSpPr>
        <p:spPr>
          <a:xfrm>
            <a:off x="1332652" y="5911949"/>
            <a:ext cx="36006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b="1" dirty="0">
                <a:solidFill>
                  <a:schemeClr val="bg1"/>
                </a:solidFill>
              </a:rPr>
              <a:t>Start of the Job Tasks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7FB1A-3DF8-097B-01DF-074587ABD615}"/>
              </a:ext>
            </a:extLst>
          </p:cNvPr>
          <p:cNvSpPr txBox="1"/>
          <p:nvPr/>
        </p:nvSpPr>
        <p:spPr>
          <a:xfrm>
            <a:off x="5030851" y="2778467"/>
            <a:ext cx="3703004" cy="56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920" b="1" dirty="0">
                <a:solidFill>
                  <a:schemeClr val="bg1"/>
                </a:solidFill>
              </a:rPr>
              <a:t>A recognized leader who is known for getting the hardest jobs done.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25EC9-2A47-E44F-C3C2-38852FB314D2}"/>
              </a:ext>
            </a:extLst>
          </p:cNvPr>
          <p:cNvSpPr txBox="1"/>
          <p:nvPr/>
        </p:nvSpPr>
        <p:spPr>
          <a:xfrm>
            <a:off x="2627598" y="4693577"/>
            <a:ext cx="328673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b="1" dirty="0">
                <a:solidFill>
                  <a:schemeClr val="bg1"/>
                </a:solidFill>
              </a:rPr>
              <a:t>More Important Tasks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2CD648-972A-1A72-2779-9F009AFFEF4E}"/>
              </a:ext>
            </a:extLst>
          </p:cNvPr>
          <p:cNvSpPr txBox="1"/>
          <p:nvPr/>
        </p:nvSpPr>
        <p:spPr>
          <a:xfrm>
            <a:off x="5652728" y="3984361"/>
            <a:ext cx="5643228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920" b="1" dirty="0">
                <a:solidFill>
                  <a:schemeClr val="bg1"/>
                </a:solidFill>
              </a:rPr>
              <a:t>Transition to becoming a relational leader or being a strong tasked based leader.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ACB522-31F4-D5E5-84B8-E371A0942756}"/>
              </a:ext>
            </a:extLst>
          </p:cNvPr>
          <p:cNvSpPr txBox="1"/>
          <p:nvPr/>
        </p:nvSpPr>
        <p:spPr>
          <a:xfrm>
            <a:off x="3422985" y="4074958"/>
            <a:ext cx="23517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b="1" dirty="0">
                <a:solidFill>
                  <a:schemeClr val="bg1"/>
                </a:solidFill>
              </a:rPr>
              <a:t>CROSSROADS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152CA0-9E6A-26F1-16E2-82322B161595}"/>
              </a:ext>
            </a:extLst>
          </p:cNvPr>
          <p:cNvSpPr txBox="1"/>
          <p:nvPr/>
        </p:nvSpPr>
        <p:spPr>
          <a:xfrm>
            <a:off x="4326393" y="3384890"/>
            <a:ext cx="4421676" cy="56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920" b="1" dirty="0">
                <a:solidFill>
                  <a:schemeClr val="bg1"/>
                </a:solidFill>
              </a:rPr>
              <a:t>Prioritizes tasks more than developing people – assigned bigger tasks.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777F11-703E-3966-219B-0243C9691815}"/>
              </a:ext>
            </a:extLst>
          </p:cNvPr>
          <p:cNvSpPr txBox="1"/>
          <p:nvPr/>
        </p:nvSpPr>
        <p:spPr>
          <a:xfrm>
            <a:off x="1924752" y="5299104"/>
            <a:ext cx="228234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b="1" dirty="0">
                <a:solidFill>
                  <a:schemeClr val="bg1"/>
                </a:solidFill>
              </a:rPr>
              <a:t>More Tasks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0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08359 -0.0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3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59 -0.07361 L 0.14739 -0.15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384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39 -0.15023 L 0.22096 -0.2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47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96 -0.24444 L 0.28541 -0.326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-409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42 -0.32639 L 0.35794 -0.4159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449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8" grpId="0" animBg="1"/>
      <p:bldP spid="9" grpId="0" animBg="1"/>
      <p:bldP spid="22" grpId="0" animBg="1"/>
      <p:bldP spid="4" grpId="0"/>
      <p:bldP spid="5" grpId="0"/>
      <p:bldP spid="10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69DCE3-E6A0-54CA-6BE5-B315835E46EF}"/>
              </a:ext>
            </a:extLst>
          </p:cNvPr>
          <p:cNvSpPr/>
          <p:nvPr/>
        </p:nvSpPr>
        <p:spPr>
          <a:xfrm>
            <a:off x="5761185" y="3400420"/>
            <a:ext cx="370880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6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E8475-3F7C-4FE2-2F27-58855E81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18" y="607666"/>
            <a:ext cx="9464040" cy="896029"/>
          </a:xfrm>
        </p:spPr>
        <p:txBody>
          <a:bodyPr/>
          <a:lstStyle/>
          <a:p>
            <a:r>
              <a:rPr lang="en-US" dirty="0"/>
              <a:t>The Task Leadership Tension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371610-60CB-2DE3-B2A8-26B60A598402}"/>
              </a:ext>
            </a:extLst>
          </p:cNvPr>
          <p:cNvSpPr/>
          <p:nvPr/>
        </p:nvSpPr>
        <p:spPr>
          <a:xfrm>
            <a:off x="1291565" y="5851796"/>
            <a:ext cx="3708806" cy="548640"/>
          </a:xfrm>
          <a:prstGeom prst="roundRect">
            <a:avLst/>
          </a:prstGeom>
          <a:effectLst/>
          <a:scene3d>
            <a:camera prst="obliqueTop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6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0BBEC6-F507-4BD0-E12D-4454D0CAD1C4}"/>
              </a:ext>
            </a:extLst>
          </p:cNvPr>
          <p:cNvSpPr/>
          <p:nvPr/>
        </p:nvSpPr>
        <p:spPr>
          <a:xfrm>
            <a:off x="1870639" y="5238954"/>
            <a:ext cx="370880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6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DB58C-3B80-804F-8CC9-C332670BD2B5}"/>
              </a:ext>
            </a:extLst>
          </p:cNvPr>
          <p:cNvSpPr/>
          <p:nvPr/>
        </p:nvSpPr>
        <p:spPr>
          <a:xfrm>
            <a:off x="2591262" y="4626109"/>
            <a:ext cx="370880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6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1A0F41-5750-2122-9238-DD957ED791FC}"/>
              </a:ext>
            </a:extLst>
          </p:cNvPr>
          <p:cNvSpPr/>
          <p:nvPr/>
        </p:nvSpPr>
        <p:spPr>
          <a:xfrm>
            <a:off x="3379383" y="4013264"/>
            <a:ext cx="7916575" cy="548640"/>
          </a:xfrm>
          <a:prstGeom prst="roundRect">
            <a:avLst/>
          </a:prstGeom>
          <a:solidFill>
            <a:srgbClr val="C092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2160" b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A56B997-A3E0-4EA5-E65F-9B81E7619F16}"/>
              </a:ext>
            </a:extLst>
          </p:cNvPr>
          <p:cNvSpPr/>
          <p:nvPr/>
        </p:nvSpPr>
        <p:spPr>
          <a:xfrm>
            <a:off x="6469799" y="2787575"/>
            <a:ext cx="370880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sz="2160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08B2B4C-817B-E5A1-9DCC-54CF100DF6C0}"/>
              </a:ext>
            </a:extLst>
          </p:cNvPr>
          <p:cNvSpPr/>
          <p:nvPr/>
        </p:nvSpPr>
        <p:spPr>
          <a:xfrm>
            <a:off x="7590610" y="2174730"/>
            <a:ext cx="3703004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sz="2160" b="1" dirty="0"/>
          </a:p>
        </p:txBody>
      </p:sp>
      <p:pic>
        <p:nvPicPr>
          <p:cNvPr id="12" name="Graphic 11" descr="Aspiration with solid fill">
            <a:extLst>
              <a:ext uri="{FF2B5EF4-FFF2-40B4-BE49-F238E27FC236}">
                <a16:creationId xmlns:a16="http://schemas.microsoft.com/office/drawing/2014/main" id="{4874084F-AABF-9B15-4FAE-6B6B54F1C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1047" t="15775" r="26124"/>
          <a:stretch/>
        </p:blipFill>
        <p:spPr>
          <a:xfrm>
            <a:off x="846777" y="4341183"/>
            <a:ext cx="831440" cy="1325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3E8F29-3E5B-4394-D496-1CEADDBD71C1}"/>
              </a:ext>
            </a:extLst>
          </p:cNvPr>
          <p:cNvSpPr txBox="1"/>
          <p:nvPr/>
        </p:nvSpPr>
        <p:spPr>
          <a:xfrm>
            <a:off x="1332653" y="5911949"/>
            <a:ext cx="30378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b="1" dirty="0">
                <a:solidFill>
                  <a:schemeClr val="bg1"/>
                </a:solidFill>
              </a:rPr>
              <a:t>Start of the Job Tasks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7FB1A-3DF8-097B-01DF-074587ABD615}"/>
              </a:ext>
            </a:extLst>
          </p:cNvPr>
          <p:cNvSpPr txBox="1"/>
          <p:nvPr/>
        </p:nvSpPr>
        <p:spPr>
          <a:xfrm>
            <a:off x="6532372" y="2749586"/>
            <a:ext cx="3703004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920" b="1" dirty="0">
                <a:solidFill>
                  <a:schemeClr val="bg1"/>
                </a:solidFill>
              </a:rPr>
              <a:t>Developing people becomes more important than tasks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25EC9-2A47-E44F-C3C2-38852FB314D2}"/>
              </a:ext>
            </a:extLst>
          </p:cNvPr>
          <p:cNvSpPr txBox="1"/>
          <p:nvPr/>
        </p:nvSpPr>
        <p:spPr>
          <a:xfrm>
            <a:off x="2627598" y="4693577"/>
            <a:ext cx="328673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b="1" dirty="0">
                <a:solidFill>
                  <a:schemeClr val="bg1"/>
                </a:solidFill>
              </a:rPr>
              <a:t>More Important Tasks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2CD648-972A-1A72-2779-9F009AFFEF4E}"/>
              </a:ext>
            </a:extLst>
          </p:cNvPr>
          <p:cNvSpPr txBox="1"/>
          <p:nvPr/>
        </p:nvSpPr>
        <p:spPr>
          <a:xfrm>
            <a:off x="5652728" y="3984361"/>
            <a:ext cx="5643228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920" b="1">
                <a:solidFill>
                  <a:schemeClr val="bg1"/>
                </a:solidFill>
              </a:rPr>
              <a:t>Transition to becoming a relational leader or being a strong tasked based leader.</a:t>
            </a:r>
            <a:endParaRPr lang="en-US" sz="192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ACB522-31F4-D5E5-84B8-E371A0942756}"/>
              </a:ext>
            </a:extLst>
          </p:cNvPr>
          <p:cNvSpPr txBox="1"/>
          <p:nvPr/>
        </p:nvSpPr>
        <p:spPr>
          <a:xfrm>
            <a:off x="3422985" y="4074958"/>
            <a:ext cx="23517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b="1" dirty="0">
                <a:solidFill>
                  <a:schemeClr val="bg1"/>
                </a:solidFill>
              </a:rPr>
              <a:t>CROSSROADS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152CA0-9E6A-26F1-16E2-82322B161595}"/>
              </a:ext>
            </a:extLst>
          </p:cNvPr>
          <p:cNvSpPr txBox="1"/>
          <p:nvPr/>
        </p:nvSpPr>
        <p:spPr>
          <a:xfrm>
            <a:off x="5716099" y="3460786"/>
            <a:ext cx="38308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b="1" dirty="0">
                <a:solidFill>
                  <a:schemeClr val="bg1"/>
                </a:solidFill>
              </a:rPr>
              <a:t>Develops Ability to Lead People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777F11-703E-3966-219B-0243C9691815}"/>
              </a:ext>
            </a:extLst>
          </p:cNvPr>
          <p:cNvSpPr txBox="1"/>
          <p:nvPr/>
        </p:nvSpPr>
        <p:spPr>
          <a:xfrm>
            <a:off x="1924752" y="5299104"/>
            <a:ext cx="228234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b="1" dirty="0">
                <a:solidFill>
                  <a:schemeClr val="bg1"/>
                </a:solidFill>
              </a:rPr>
              <a:t>More Tasks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A03423-9905-8109-F606-2BAA04E92D94}"/>
              </a:ext>
            </a:extLst>
          </p:cNvPr>
          <p:cNvSpPr txBox="1"/>
          <p:nvPr/>
        </p:nvSpPr>
        <p:spPr>
          <a:xfrm>
            <a:off x="7657403" y="2124756"/>
            <a:ext cx="3611578" cy="62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920" b="1" dirty="0">
                <a:solidFill>
                  <a:schemeClr val="bg1"/>
                </a:solidFill>
              </a:rPr>
              <a:t>Rewarded with leading more people who complete tasks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9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07734 -0.08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35 -0.08009 L 0.14115 -0.156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384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14 -0.15671 L 0.31992 -0.234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391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92 -0.23495 L 0.39648 -0.332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488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48 -0.3324 L 0.47812 -0.4280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-479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812 -0.42801 L 0.52461 -0.5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8" y="-456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47C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61 -0.51574 L 0.66393 -0.5280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8" grpId="0" animBg="1"/>
      <p:bldP spid="9" grpId="0" animBg="1"/>
      <p:bldP spid="22" grpId="0" animBg="1"/>
      <p:bldP spid="23" grpId="0" animBg="1"/>
      <p:bldP spid="4" grpId="0"/>
      <p:bldP spid="5" grpId="0"/>
      <p:bldP spid="10" grpId="0"/>
      <p:bldP spid="11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BC99-FC09-CB16-3049-26B655AC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980" y="688788"/>
            <a:ext cx="9464040" cy="822960"/>
          </a:xfrm>
        </p:spPr>
        <p:txBody>
          <a:bodyPr/>
          <a:lstStyle/>
          <a:p>
            <a:r>
              <a:rPr lang="en-US" dirty="0"/>
              <a:t>Task vs Relational Leadership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E87DB5-47CD-B0D6-483A-DDE4EAB2E5CA}"/>
              </a:ext>
            </a:extLst>
          </p:cNvPr>
          <p:cNvSpPr/>
          <p:nvPr/>
        </p:nvSpPr>
        <p:spPr>
          <a:xfrm>
            <a:off x="2201021" y="1867555"/>
            <a:ext cx="3044770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>
              <a:lnSpc>
                <a:spcPct val="80000"/>
              </a:lnSpc>
            </a:pPr>
            <a:r>
              <a:rPr lang="en-US" sz="2160" dirty="0">
                <a:solidFill>
                  <a:prstClr val="white"/>
                </a:solidFill>
                <a:latin typeface="Calibri" panose="020F0502020204030204"/>
              </a:rPr>
              <a:t>Success = completion of tasks, getting stuff done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E823BE-5272-0673-1C88-C6C0ED505E7F}"/>
              </a:ext>
            </a:extLst>
          </p:cNvPr>
          <p:cNvSpPr/>
          <p:nvPr/>
        </p:nvSpPr>
        <p:spPr>
          <a:xfrm>
            <a:off x="2194359" y="2740777"/>
            <a:ext cx="3044770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>
              <a:lnSpc>
                <a:spcPct val="80000"/>
              </a:lnSpc>
            </a:pPr>
            <a:r>
              <a:rPr lang="en-US" sz="2160" dirty="0">
                <a:solidFill>
                  <a:prstClr val="white"/>
                </a:solidFill>
                <a:latin typeface="Calibri" panose="020F0502020204030204"/>
              </a:rPr>
              <a:t>Hub and spoke leadership for maximum efficiency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4A5505-7CDB-7A03-848C-B7EDC4A8D59D}"/>
              </a:ext>
            </a:extLst>
          </p:cNvPr>
          <p:cNvSpPr/>
          <p:nvPr/>
        </p:nvSpPr>
        <p:spPr>
          <a:xfrm>
            <a:off x="2194359" y="3613999"/>
            <a:ext cx="3044770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>
              <a:lnSpc>
                <a:spcPct val="80000"/>
              </a:lnSpc>
            </a:pPr>
            <a:r>
              <a:rPr lang="en-US" sz="2160" dirty="0">
                <a:solidFill>
                  <a:prstClr val="white"/>
                </a:solidFill>
                <a:latin typeface="Calibri" panose="020F0502020204030204"/>
              </a:rPr>
              <a:t>Does not prioritize relationship issues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A44DFE-ECC3-511F-91A4-2CC52A355754}"/>
              </a:ext>
            </a:extLst>
          </p:cNvPr>
          <p:cNvSpPr/>
          <p:nvPr/>
        </p:nvSpPr>
        <p:spPr>
          <a:xfrm>
            <a:off x="2194359" y="4487221"/>
            <a:ext cx="3044770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>
              <a:lnSpc>
                <a:spcPct val="80000"/>
              </a:lnSpc>
            </a:pPr>
            <a:r>
              <a:rPr lang="en-US" sz="2160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Limited understanding of the uniqueness of each individual</a:t>
            </a:r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C6F35E-11A6-F8B5-F316-BF5998927143}"/>
              </a:ext>
            </a:extLst>
          </p:cNvPr>
          <p:cNvSpPr/>
          <p:nvPr/>
        </p:nvSpPr>
        <p:spPr>
          <a:xfrm>
            <a:off x="6867485" y="1867555"/>
            <a:ext cx="3044770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>
              <a:lnSpc>
                <a:spcPct val="80000"/>
              </a:lnSpc>
            </a:pPr>
            <a:r>
              <a:rPr lang="en-US" sz="2160" dirty="0">
                <a:solidFill>
                  <a:prstClr val="white"/>
                </a:solidFill>
                <a:latin typeface="Calibri" panose="020F0502020204030204"/>
              </a:rPr>
              <a:t>Success = depth of relationships, leading others to complete tasks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F63B57-4CC4-4253-D7B7-F663F1E48D81}"/>
              </a:ext>
            </a:extLst>
          </p:cNvPr>
          <p:cNvSpPr/>
          <p:nvPr/>
        </p:nvSpPr>
        <p:spPr>
          <a:xfrm>
            <a:off x="6860823" y="2740777"/>
            <a:ext cx="3044770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>
              <a:lnSpc>
                <a:spcPct val="80000"/>
              </a:lnSpc>
            </a:pPr>
            <a:r>
              <a:rPr lang="en-US" sz="2160" dirty="0">
                <a:solidFill>
                  <a:prstClr val="white"/>
                </a:solidFill>
                <a:latin typeface="Calibri" panose="020F0502020204030204"/>
              </a:rPr>
              <a:t>A Leader who leads teams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92F490-9210-7956-F390-D67E7518A8EC}"/>
              </a:ext>
            </a:extLst>
          </p:cNvPr>
          <p:cNvSpPr/>
          <p:nvPr/>
        </p:nvSpPr>
        <p:spPr>
          <a:xfrm>
            <a:off x="6860823" y="3613999"/>
            <a:ext cx="3044770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>
              <a:lnSpc>
                <a:spcPct val="80000"/>
              </a:lnSpc>
            </a:pPr>
            <a:r>
              <a:rPr lang="en-US" sz="216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Mines, questions for conflict, leans into  artificial harmony</a:t>
            </a:r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FF89C8-0764-F3E5-D7D5-672BCBA50DBE}"/>
              </a:ext>
            </a:extLst>
          </p:cNvPr>
          <p:cNvSpPr/>
          <p:nvPr/>
        </p:nvSpPr>
        <p:spPr>
          <a:xfrm>
            <a:off x="6860823" y="4487221"/>
            <a:ext cx="3044770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>
              <a:lnSpc>
                <a:spcPct val="80000"/>
              </a:lnSpc>
            </a:pPr>
            <a:r>
              <a:rPr lang="en-US" sz="216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Knows people so well, puts them in positions for success</a:t>
            </a:r>
            <a:endParaRPr lang="en-US" sz="21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E7D092B-CFA2-E4F1-FC2F-8C6EA10AB0AC}"/>
              </a:ext>
            </a:extLst>
          </p:cNvPr>
          <p:cNvSpPr/>
          <p:nvPr/>
        </p:nvSpPr>
        <p:spPr>
          <a:xfrm>
            <a:off x="5433514" y="2053762"/>
            <a:ext cx="1278949" cy="465073"/>
          </a:xfrm>
          <a:prstGeom prst="rightArrow">
            <a:avLst/>
          </a:prstGeom>
          <a:solidFill>
            <a:srgbClr val="7EA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/>
            <a:endParaRPr lang="en-US" sz="16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1FF8686-9E5E-AAAF-F83C-E43757D83237}"/>
              </a:ext>
            </a:extLst>
          </p:cNvPr>
          <p:cNvSpPr/>
          <p:nvPr/>
        </p:nvSpPr>
        <p:spPr>
          <a:xfrm>
            <a:off x="5433514" y="2874644"/>
            <a:ext cx="1278949" cy="465073"/>
          </a:xfrm>
          <a:prstGeom prst="rightArrow">
            <a:avLst/>
          </a:prstGeom>
          <a:solidFill>
            <a:srgbClr val="7EA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/>
            <a:endParaRPr lang="en-US" sz="16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CB0198F-1C7E-53FF-B031-8A6425F6D9B1}"/>
              </a:ext>
            </a:extLst>
          </p:cNvPr>
          <p:cNvSpPr/>
          <p:nvPr/>
        </p:nvSpPr>
        <p:spPr>
          <a:xfrm>
            <a:off x="5433514" y="3800206"/>
            <a:ext cx="1278949" cy="465073"/>
          </a:xfrm>
          <a:prstGeom prst="rightArrow">
            <a:avLst/>
          </a:prstGeom>
          <a:solidFill>
            <a:srgbClr val="7EA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/>
            <a:endParaRPr lang="en-US" sz="16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608C4A5-285F-DD94-6497-75C2C0CDA5B8}"/>
              </a:ext>
            </a:extLst>
          </p:cNvPr>
          <p:cNvSpPr/>
          <p:nvPr/>
        </p:nvSpPr>
        <p:spPr>
          <a:xfrm>
            <a:off x="5433513" y="4666165"/>
            <a:ext cx="1278949" cy="465073"/>
          </a:xfrm>
          <a:prstGeom prst="rightArrow">
            <a:avLst/>
          </a:prstGeom>
          <a:solidFill>
            <a:srgbClr val="7EA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78"/>
            <a:endParaRPr lang="en-US" sz="1685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6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5D5356-0F3D-445B-A310-55A4476D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644" y="1721224"/>
            <a:ext cx="10016711" cy="3146611"/>
          </a:xfrm>
        </p:spPr>
        <p:txBody>
          <a:bodyPr anchor="t">
            <a:normAutofit/>
          </a:bodyPr>
          <a:lstStyle/>
          <a:p>
            <a:pPr marL="511175" indent="-457200">
              <a:buFont typeface="+mj-lt"/>
              <a:buAutoNum type="arabicPeriod"/>
            </a:pPr>
            <a:endParaRPr lang="en-US" sz="2400" i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Why Values Based Leadership Matters</a:t>
            </a:r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Why It Matters That Every Business Has Two Businesses</a:t>
            </a:r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Why It Matters That Leaders Provide Psychological Safety</a:t>
            </a:r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Why Relational Leadership Matters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86F0AE1-8DB3-414E-A9AD-F5DBB0F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EQUIP: Leadership Matters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30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86F0AE1-8DB3-414E-A9AD-F5DBB0F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Relational Leadership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3FAFB-6D8C-314D-63D0-D813086C6A74}"/>
              </a:ext>
            </a:extLst>
          </p:cNvPr>
          <p:cNvSpPr txBox="1"/>
          <p:nvPr/>
        </p:nvSpPr>
        <p:spPr>
          <a:xfrm>
            <a:off x="1548294" y="1642176"/>
            <a:ext cx="8610690" cy="4060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5878">
              <a:spcBef>
                <a:spcPts val="1200"/>
              </a:spcBef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The Payoff?</a:t>
            </a:r>
          </a:p>
          <a:p>
            <a:pPr marL="342900" indent="-342900" defTabSz="855878">
              <a:buFont typeface="Arial" panose="020B0604020202020204" pitchFamily="34" charset="0"/>
              <a:buChar char="•"/>
            </a:pPr>
            <a:endParaRPr lang="en-US" sz="1685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defTabSz="855878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Team members are motivated</a:t>
            </a:r>
          </a:p>
          <a:p>
            <a:pPr marL="342900" indent="-342900" defTabSz="85587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Psychological Safety is present</a:t>
            </a:r>
          </a:p>
          <a:p>
            <a:pPr marL="342900" indent="-342900" defTabSz="85587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The truth is told</a:t>
            </a:r>
          </a:p>
          <a:p>
            <a:pPr marL="342900" indent="-342900" defTabSz="85587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Team members grow so you can grow and everything can grow!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5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5D5356-0F3D-445B-A310-55A4476D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644" y="1721224"/>
            <a:ext cx="10016711" cy="3146611"/>
          </a:xfrm>
        </p:spPr>
        <p:txBody>
          <a:bodyPr anchor="t">
            <a:normAutofit/>
          </a:bodyPr>
          <a:lstStyle/>
          <a:p>
            <a:pPr marL="511175" indent="-457200">
              <a:buFont typeface="+mj-lt"/>
              <a:buAutoNum type="arabicPeriod"/>
            </a:pPr>
            <a:endParaRPr lang="en-US" sz="2400" i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Why Values Based Leadership Matters</a:t>
            </a:r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Why It Matters That Every Business Has Two Businesses</a:t>
            </a:r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Why It Matters That Leaders Provide Psychological Safety</a:t>
            </a:r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400" dirty="0"/>
              <a:t>Why Relational Leadership Matters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86F0AE1-8DB3-414E-A9AD-F5DBB0F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EQUIP: Leadership Matters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28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5D5356-0F3D-445B-A310-55A4476D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219" y="1348615"/>
            <a:ext cx="10845228" cy="3626670"/>
          </a:xfrm>
        </p:spPr>
        <p:txBody>
          <a:bodyPr anchor="t">
            <a:normAutofit/>
          </a:bodyPr>
          <a:lstStyle/>
          <a:p>
            <a:endParaRPr lang="en-US" sz="2400" dirty="0"/>
          </a:p>
          <a:p>
            <a:pPr marL="511175" indent="-457200">
              <a:lnSpc>
                <a:spcPct val="100000"/>
              </a:lnSpc>
              <a:spcBef>
                <a:spcPts val="17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Leaders must be credible</a:t>
            </a:r>
          </a:p>
          <a:p>
            <a:pPr marL="511175" indent="-457200">
              <a:lnSpc>
                <a:spcPct val="100000"/>
              </a:lnSpc>
              <a:spcBef>
                <a:spcPts val="17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Credibility starts with competence</a:t>
            </a:r>
          </a:p>
          <a:p>
            <a:pPr marL="511175" indent="-457200">
              <a:lnSpc>
                <a:spcPct val="100000"/>
              </a:lnSpc>
              <a:spcBef>
                <a:spcPts val="17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Values-based behavior is next in importance</a:t>
            </a:r>
          </a:p>
          <a:p>
            <a:pPr marL="511175" indent="-457200">
              <a:lnSpc>
                <a:spcPct val="100000"/>
              </a:lnSpc>
              <a:spcBef>
                <a:spcPts val="17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People want to follow leaders who model values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86F0AE1-8DB3-414E-A9AD-F5DBB0FA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95" y="662363"/>
            <a:ext cx="10760210" cy="68625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Values Based Leadership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32BEFDF1-582E-B04C-BC80-08530708F11A}"/>
              </a:ext>
            </a:extLst>
          </p:cNvPr>
          <p:cNvSpPr txBox="1">
            <a:spLocks/>
          </p:cNvSpPr>
          <p:nvPr/>
        </p:nvSpPr>
        <p:spPr>
          <a:xfrm>
            <a:off x="1043219" y="4855439"/>
            <a:ext cx="10845228" cy="13078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39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US" sz="2400" dirty="0"/>
              <a:t>To be an authentic and effective leader, you have to be clear on your personal values </a:t>
            </a:r>
            <a:r>
              <a:rPr lang="en-US" sz="2400" u="sng" dirty="0"/>
              <a:t>and</a:t>
            </a:r>
            <a:r>
              <a:rPr lang="en-US" sz="2400" dirty="0"/>
              <a:t> be able to articulate them in words and actions to yourself, your customers, and your followers.</a:t>
            </a:r>
          </a:p>
          <a:p>
            <a:endParaRPr lang="en-US" sz="2400" dirty="0"/>
          </a:p>
          <a:p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7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5D5356-0F3D-445B-A310-55A4476D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395" y="1783977"/>
            <a:ext cx="7529781" cy="1174376"/>
          </a:xfrm>
        </p:spPr>
        <p:txBody>
          <a:bodyPr anchor="t"/>
          <a:lstStyle/>
          <a:p>
            <a:pPr marL="396875" indent="-342900">
              <a:buFont typeface="Arial" panose="020B0604020202020204" pitchFamily="34" charset="0"/>
              <a:buChar char="•"/>
            </a:pPr>
            <a:r>
              <a:rPr lang="en-US" sz="2400" dirty="0"/>
              <a:t>How do you model your values?</a:t>
            </a:r>
          </a:p>
          <a:p>
            <a:pPr marL="396875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First, you must be clear on what you value most.</a:t>
            </a:r>
          </a:p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86F0AE1-8DB3-414E-A9AD-F5DBB0F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Getting Clear on Your Values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012793-DAF5-3570-9B56-F11C87B4B1E5}"/>
              </a:ext>
            </a:extLst>
          </p:cNvPr>
          <p:cNvSpPr txBox="1"/>
          <p:nvPr/>
        </p:nvSpPr>
        <p:spPr>
          <a:xfrm>
            <a:off x="1425388" y="2958353"/>
            <a:ext cx="84357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Authenticity             Adventure                  Balance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Bravery                     Compassion               Challenge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Citizenship               Community                 Creativity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Curiosity                   Determination            Fairness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Freedom                   Friendships                 Fun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Generosity                Growth                       Honesty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Influence                   Justice                        Kindness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Knowledge                Leadership                 Learning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Love                           Loyalty                       Openness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Optimism                  Recognition                Respect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Responsibility           Security                      Self-Respect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Social Connection    Spirituality                 Stability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Status                        Wealth                       Wisdom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9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5D5356-0F3D-445B-A310-55A4476D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395" y="1783977"/>
            <a:ext cx="7529781" cy="1174376"/>
          </a:xfrm>
        </p:spPr>
        <p:txBody>
          <a:bodyPr anchor="t"/>
          <a:lstStyle/>
          <a:p>
            <a:pPr marL="396875" indent="-342900">
              <a:buFont typeface="Arial" panose="020B0604020202020204" pitchFamily="34" charset="0"/>
              <a:buChar char="•"/>
            </a:pPr>
            <a:r>
              <a:rPr lang="en-US" sz="2400" dirty="0"/>
              <a:t>How do you model your values?</a:t>
            </a:r>
          </a:p>
          <a:p>
            <a:pPr marL="396875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First, you must be clear on what you value most.</a:t>
            </a:r>
          </a:p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86F0AE1-8DB3-414E-A9AD-F5DBB0F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Getting Clear on Your Values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0918E6-8B5F-6EE1-25CD-A9CA080CF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06" y="2845506"/>
            <a:ext cx="6858000" cy="35571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33DF4B-7396-B524-4929-7E36ED0B28B5}"/>
              </a:ext>
            </a:extLst>
          </p:cNvPr>
          <p:cNvSpPr txBox="1"/>
          <p:nvPr/>
        </p:nvSpPr>
        <p:spPr>
          <a:xfrm>
            <a:off x="8435216" y="2803721"/>
            <a:ext cx="294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www.personalvalu.es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51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5D5356-0F3D-445B-A310-55A4476D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395" y="1783977"/>
            <a:ext cx="7529781" cy="1174376"/>
          </a:xfrm>
        </p:spPr>
        <p:txBody>
          <a:bodyPr anchor="t"/>
          <a:lstStyle/>
          <a:p>
            <a:pPr marL="396875" indent="-342900">
              <a:buFont typeface="Arial" panose="020B0604020202020204" pitchFamily="34" charset="0"/>
              <a:buChar char="•"/>
            </a:pPr>
            <a:r>
              <a:rPr lang="en-US" sz="2400" dirty="0"/>
              <a:t>How do you model your values?</a:t>
            </a:r>
          </a:p>
          <a:p>
            <a:pPr marL="396875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First, you must be clear on what you value most.</a:t>
            </a:r>
          </a:p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86F0AE1-8DB3-414E-A9AD-F5DBB0F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Getting Clear on Your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4191D-F785-3902-CFDA-4F41A9A46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95" y="3103416"/>
            <a:ext cx="2083426" cy="2326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1F6FDB-D54A-FDCB-8E05-1C21A1EBB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407" y="3103415"/>
            <a:ext cx="2117949" cy="2326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83159-4FA3-3A32-7853-990AEA294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644" y="3103414"/>
            <a:ext cx="2039469" cy="2326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53CCF6-7D23-6485-3896-2D0FE7128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401" y="3103414"/>
            <a:ext cx="2290627" cy="2297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FD838F-FFD1-2403-25A1-AA52DF90C4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7245" y="3103414"/>
            <a:ext cx="2290627" cy="22941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85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5D5356-0F3D-445B-A310-55A4476D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395" y="1783977"/>
            <a:ext cx="7529781" cy="1174376"/>
          </a:xfrm>
        </p:spPr>
        <p:txBody>
          <a:bodyPr anchor="t"/>
          <a:lstStyle/>
          <a:p>
            <a:pPr marL="396875" indent="-342900">
              <a:buFont typeface="Arial" panose="020B0604020202020204" pitchFamily="34" charset="0"/>
              <a:buChar char="•"/>
            </a:pPr>
            <a:r>
              <a:rPr lang="en-US" sz="2400" dirty="0"/>
              <a:t>How do you model your values?</a:t>
            </a:r>
          </a:p>
          <a:p>
            <a:pPr marL="396875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First, you must be clear on what you value most.</a:t>
            </a:r>
          </a:p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86F0AE1-8DB3-414E-A9AD-F5DBB0F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Getting Clear on Your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4191D-F785-3902-CFDA-4F41A9A46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95" y="3103416"/>
            <a:ext cx="2083426" cy="2326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1F6FDB-D54A-FDCB-8E05-1C21A1EBB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407" y="3103415"/>
            <a:ext cx="2117949" cy="2326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83159-4FA3-3A32-7853-990AEA294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644" y="3103414"/>
            <a:ext cx="2039469" cy="2326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53CCF6-7D23-6485-3896-2D0FE7128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401" y="3103413"/>
            <a:ext cx="2318961" cy="23262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FEBC60-83BE-DFC6-FA4A-50A36FF998F1}"/>
              </a:ext>
            </a:extLst>
          </p:cNvPr>
          <p:cNvSpPr/>
          <p:nvPr/>
        </p:nvSpPr>
        <p:spPr>
          <a:xfrm>
            <a:off x="9684458" y="3103414"/>
            <a:ext cx="2117949" cy="23262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b="1" dirty="0"/>
              <a:t>  Creativity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52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86F0AE1-8DB3-414E-A9AD-F5DBB0F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Aligning Personal, Group, and Company Values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293A7-00A2-4E54-B3F4-9BC99B996CE8}"/>
              </a:ext>
            </a:extLst>
          </p:cNvPr>
          <p:cNvSpPr txBox="1"/>
          <p:nvPr/>
        </p:nvSpPr>
        <p:spPr>
          <a:xfrm>
            <a:off x="883835" y="1539775"/>
            <a:ext cx="439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My Top 5 Personal Values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D5932-681F-4101-9E46-37462E7E8AC8}"/>
              </a:ext>
            </a:extLst>
          </p:cNvPr>
          <p:cNvSpPr txBox="1"/>
          <p:nvPr/>
        </p:nvSpPr>
        <p:spPr>
          <a:xfrm>
            <a:off x="905181" y="4642017"/>
            <a:ext cx="383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Your Company Values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CC06F2-7BE9-4353-94D4-CB02DFF3127C}"/>
              </a:ext>
            </a:extLst>
          </p:cNvPr>
          <p:cNvCxnSpPr/>
          <p:nvPr/>
        </p:nvCxnSpPr>
        <p:spPr>
          <a:xfrm flipV="1">
            <a:off x="927909" y="4525469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57759-A537-4513-A464-965F4AD1D78C}"/>
              </a:ext>
            </a:extLst>
          </p:cNvPr>
          <p:cNvCxnSpPr/>
          <p:nvPr/>
        </p:nvCxnSpPr>
        <p:spPr>
          <a:xfrm flipV="1">
            <a:off x="2286347" y="4528457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726852-622D-4FCB-8335-4E5D780FD70F}"/>
              </a:ext>
            </a:extLst>
          </p:cNvPr>
          <p:cNvCxnSpPr/>
          <p:nvPr/>
        </p:nvCxnSpPr>
        <p:spPr>
          <a:xfrm flipV="1">
            <a:off x="3647415" y="4526056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5EFDE9-D5A0-4762-ACDE-8AE78841460C}"/>
              </a:ext>
            </a:extLst>
          </p:cNvPr>
          <p:cNvCxnSpPr/>
          <p:nvPr/>
        </p:nvCxnSpPr>
        <p:spPr>
          <a:xfrm flipV="1">
            <a:off x="5029281" y="4528457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C1FC11-459A-4E29-8070-E939621DA014}"/>
              </a:ext>
            </a:extLst>
          </p:cNvPr>
          <p:cNvCxnSpPr/>
          <p:nvPr/>
        </p:nvCxnSpPr>
        <p:spPr>
          <a:xfrm flipV="1">
            <a:off x="6416759" y="4528457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263B63-CB49-4AFA-AD6B-51FC5120B064}"/>
              </a:ext>
            </a:extLst>
          </p:cNvPr>
          <p:cNvCxnSpPr/>
          <p:nvPr/>
        </p:nvCxnSpPr>
        <p:spPr>
          <a:xfrm flipV="1">
            <a:off x="7791391" y="4526056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B4C21B-D691-45AE-81D6-F606A41144B7}"/>
              </a:ext>
            </a:extLst>
          </p:cNvPr>
          <p:cNvCxnSpPr/>
          <p:nvPr/>
        </p:nvCxnSpPr>
        <p:spPr>
          <a:xfrm flipV="1">
            <a:off x="932396" y="2698399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390EA3-C597-4C17-A6F4-7919EFD9831C}"/>
              </a:ext>
            </a:extLst>
          </p:cNvPr>
          <p:cNvCxnSpPr/>
          <p:nvPr/>
        </p:nvCxnSpPr>
        <p:spPr>
          <a:xfrm flipV="1">
            <a:off x="2286347" y="2693666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862AA9-EE9A-460A-9020-1D4AE5144F1E}"/>
              </a:ext>
            </a:extLst>
          </p:cNvPr>
          <p:cNvCxnSpPr/>
          <p:nvPr/>
        </p:nvCxnSpPr>
        <p:spPr>
          <a:xfrm flipV="1">
            <a:off x="3644786" y="2696654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BF12CA-A9A8-48B8-9039-CD7A6A78D66C}"/>
              </a:ext>
            </a:extLst>
          </p:cNvPr>
          <p:cNvCxnSpPr/>
          <p:nvPr/>
        </p:nvCxnSpPr>
        <p:spPr>
          <a:xfrm flipV="1">
            <a:off x="5029281" y="2693666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965CE7-389F-4E78-974F-89A3AF2697A7}"/>
              </a:ext>
            </a:extLst>
          </p:cNvPr>
          <p:cNvCxnSpPr/>
          <p:nvPr/>
        </p:nvCxnSpPr>
        <p:spPr>
          <a:xfrm flipV="1">
            <a:off x="6416759" y="2693666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2527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86F0AE1-8DB3-414E-A9AD-F5DBB0F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Aligning Personal, Group, and Company Values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293A7-00A2-4E54-B3F4-9BC99B996CE8}"/>
              </a:ext>
            </a:extLst>
          </p:cNvPr>
          <p:cNvSpPr txBox="1"/>
          <p:nvPr/>
        </p:nvSpPr>
        <p:spPr>
          <a:xfrm>
            <a:off x="883835" y="1539775"/>
            <a:ext cx="439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My Top 5 Personal Values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D5932-681F-4101-9E46-37462E7E8AC8}"/>
              </a:ext>
            </a:extLst>
          </p:cNvPr>
          <p:cNvSpPr txBox="1"/>
          <p:nvPr/>
        </p:nvSpPr>
        <p:spPr>
          <a:xfrm>
            <a:off x="905181" y="4642017"/>
            <a:ext cx="383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Your Company Values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CC06F2-7BE9-4353-94D4-CB02DFF3127C}"/>
              </a:ext>
            </a:extLst>
          </p:cNvPr>
          <p:cNvCxnSpPr/>
          <p:nvPr/>
        </p:nvCxnSpPr>
        <p:spPr>
          <a:xfrm flipV="1">
            <a:off x="927909" y="4525469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57759-A537-4513-A464-965F4AD1D78C}"/>
              </a:ext>
            </a:extLst>
          </p:cNvPr>
          <p:cNvCxnSpPr/>
          <p:nvPr/>
        </p:nvCxnSpPr>
        <p:spPr>
          <a:xfrm flipV="1">
            <a:off x="2286347" y="4528457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726852-622D-4FCB-8335-4E5D780FD70F}"/>
              </a:ext>
            </a:extLst>
          </p:cNvPr>
          <p:cNvCxnSpPr/>
          <p:nvPr/>
        </p:nvCxnSpPr>
        <p:spPr>
          <a:xfrm flipV="1">
            <a:off x="3647415" y="4526056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5EFDE9-D5A0-4762-ACDE-8AE78841460C}"/>
              </a:ext>
            </a:extLst>
          </p:cNvPr>
          <p:cNvCxnSpPr/>
          <p:nvPr/>
        </p:nvCxnSpPr>
        <p:spPr>
          <a:xfrm flipV="1">
            <a:off x="5029281" y="4528457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C1FC11-459A-4E29-8070-E939621DA014}"/>
              </a:ext>
            </a:extLst>
          </p:cNvPr>
          <p:cNvCxnSpPr/>
          <p:nvPr/>
        </p:nvCxnSpPr>
        <p:spPr>
          <a:xfrm flipV="1">
            <a:off x="6416759" y="4528457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263B63-CB49-4AFA-AD6B-51FC5120B064}"/>
              </a:ext>
            </a:extLst>
          </p:cNvPr>
          <p:cNvCxnSpPr/>
          <p:nvPr/>
        </p:nvCxnSpPr>
        <p:spPr>
          <a:xfrm flipV="1">
            <a:off x="7791391" y="4526056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B4C21B-D691-45AE-81D6-F606A41144B7}"/>
              </a:ext>
            </a:extLst>
          </p:cNvPr>
          <p:cNvCxnSpPr/>
          <p:nvPr/>
        </p:nvCxnSpPr>
        <p:spPr>
          <a:xfrm flipV="1">
            <a:off x="932396" y="2698399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390EA3-C597-4C17-A6F4-7919EFD9831C}"/>
              </a:ext>
            </a:extLst>
          </p:cNvPr>
          <p:cNvCxnSpPr/>
          <p:nvPr/>
        </p:nvCxnSpPr>
        <p:spPr>
          <a:xfrm flipV="1">
            <a:off x="2286347" y="2693666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862AA9-EE9A-460A-9020-1D4AE5144F1E}"/>
              </a:ext>
            </a:extLst>
          </p:cNvPr>
          <p:cNvCxnSpPr/>
          <p:nvPr/>
        </p:nvCxnSpPr>
        <p:spPr>
          <a:xfrm flipV="1">
            <a:off x="3644786" y="2696654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BF12CA-A9A8-48B8-9039-CD7A6A78D66C}"/>
              </a:ext>
            </a:extLst>
          </p:cNvPr>
          <p:cNvCxnSpPr/>
          <p:nvPr/>
        </p:nvCxnSpPr>
        <p:spPr>
          <a:xfrm flipV="1">
            <a:off x="5029281" y="2693666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965CE7-389F-4E78-974F-89A3AF2697A7}"/>
              </a:ext>
            </a:extLst>
          </p:cNvPr>
          <p:cNvCxnSpPr/>
          <p:nvPr/>
        </p:nvCxnSpPr>
        <p:spPr>
          <a:xfrm flipV="1">
            <a:off x="6416759" y="2693666"/>
            <a:ext cx="1225296" cy="2218"/>
          </a:xfrm>
          <a:prstGeom prst="line">
            <a:avLst/>
          </a:prstGeom>
          <a:ln w="317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D8AAC1-D526-FD88-56CB-48042D7FBF08}"/>
              </a:ext>
            </a:extLst>
          </p:cNvPr>
          <p:cNvSpPr txBox="1"/>
          <p:nvPr/>
        </p:nvSpPr>
        <p:spPr>
          <a:xfrm>
            <a:off x="927909" y="5576047"/>
            <a:ext cx="938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Becomes Your Values Based Leadership Roadmap!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4074E-337E-4866-F4EA-78C0C0371701}"/>
              </a:ext>
            </a:extLst>
          </p:cNvPr>
          <p:cNvSpPr txBox="1"/>
          <p:nvPr/>
        </p:nvSpPr>
        <p:spPr>
          <a:xfrm>
            <a:off x="935351" y="3997516"/>
            <a:ext cx="145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Safety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C84CB-A26A-7E66-579C-3B4423EEEBFB}"/>
              </a:ext>
            </a:extLst>
          </p:cNvPr>
          <p:cNvSpPr txBox="1"/>
          <p:nvPr/>
        </p:nvSpPr>
        <p:spPr>
          <a:xfrm>
            <a:off x="3640298" y="2226648"/>
            <a:ext cx="145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Ethics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73EEFA-FE96-AD2A-995A-5D80E33893CA}"/>
              </a:ext>
            </a:extLst>
          </p:cNvPr>
          <p:cNvCxnSpPr/>
          <p:nvPr/>
        </p:nvCxnSpPr>
        <p:spPr>
          <a:xfrm flipH="1">
            <a:off x="1810871" y="2913529"/>
            <a:ext cx="2097741" cy="1083987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5931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Co3TPwaP"/>
  <p:tag name="ARTICULATE_PROJECT_OPEN" val="0"/>
  <p:tag name="ARTICULATE_SLIDE_COUNT" val="8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734</Words>
  <Application>Microsoft Office PowerPoint</Application>
  <PresentationFormat>Widescreen</PresentationFormat>
  <Paragraphs>117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Lato</vt:lpstr>
      <vt:lpstr>Wingdings</vt:lpstr>
      <vt:lpstr>Office Theme</vt:lpstr>
      <vt:lpstr>PowerPoint Presentation</vt:lpstr>
      <vt:lpstr>EQUIP: Leadership Matters</vt:lpstr>
      <vt:lpstr>Values Based Leadership</vt:lpstr>
      <vt:lpstr>Getting Clear on Your Values</vt:lpstr>
      <vt:lpstr>Getting Clear on Your Values</vt:lpstr>
      <vt:lpstr>Getting Clear on Your Values</vt:lpstr>
      <vt:lpstr>Getting Clear on Your Values</vt:lpstr>
      <vt:lpstr>Aligning Personal, Group, and Company Values</vt:lpstr>
      <vt:lpstr>Aligning Personal, Group, and Company Values</vt:lpstr>
      <vt:lpstr>Equip: Leadership Matters</vt:lpstr>
      <vt:lpstr>Every Business Must Have Two Businesses</vt:lpstr>
      <vt:lpstr>Equip: Leadership Matters</vt:lpstr>
      <vt:lpstr>Psychological Safety</vt:lpstr>
      <vt:lpstr>PowerPoint Presentation</vt:lpstr>
      <vt:lpstr>EQUIP: Leadership Matters</vt:lpstr>
      <vt:lpstr>Relational Leadership</vt:lpstr>
      <vt:lpstr>The Task Leadership Tension</vt:lpstr>
      <vt:lpstr>The Task Leadership Tension</vt:lpstr>
      <vt:lpstr>Task vs Relational Leadership </vt:lpstr>
      <vt:lpstr>Relational Leadership</vt:lpstr>
      <vt:lpstr>EQUIP: Leadership Matters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Missy</dc:creator>
  <cp:lastModifiedBy>Tom Garrett</cp:lastModifiedBy>
  <cp:revision>93</cp:revision>
  <dcterms:created xsi:type="dcterms:W3CDTF">2021-07-21T13:17:53Z</dcterms:created>
  <dcterms:modified xsi:type="dcterms:W3CDTF">2023-02-21T16:34:29Z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232F1C3F-D490-411F-9FAB-B5A827C6EF78</vt:lpwstr>
  </property>
  <property fmtid="{D5CDD505-2E9C-101B-9397-08002B2CF9AE}" pid="3" name="ArticulatePath">
    <vt:lpwstr>Presentation1</vt:lpwstr>
  </property>
</Properties>
</file>