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81" r:id="rId5"/>
    <p:sldId id="274" r:id="rId6"/>
    <p:sldId id="283" r:id="rId7"/>
    <p:sldId id="304" r:id="rId8"/>
    <p:sldId id="307" r:id="rId9"/>
    <p:sldId id="303" r:id="rId10"/>
    <p:sldId id="279" r:id="rId11"/>
    <p:sldId id="280" r:id="rId12"/>
    <p:sldId id="305" r:id="rId13"/>
    <p:sldId id="359" r:id="rId14"/>
    <p:sldId id="306" r:id="rId15"/>
    <p:sldId id="282" r:id="rId16"/>
    <p:sldId id="286" r:id="rId17"/>
    <p:sldId id="285" r:id="rId18"/>
    <p:sldId id="284" r:id="rId19"/>
    <p:sldId id="287" r:id="rId20"/>
    <p:sldId id="296" r:id="rId21"/>
    <p:sldId id="308" r:id="rId22"/>
    <p:sldId id="288" r:id="rId23"/>
    <p:sldId id="289" r:id="rId24"/>
    <p:sldId id="290" r:id="rId25"/>
    <p:sldId id="291" r:id="rId26"/>
    <p:sldId id="294" r:id="rId27"/>
    <p:sldId id="297" r:id="rId28"/>
    <p:sldId id="295" r:id="rId29"/>
    <p:sldId id="293" r:id="rId30"/>
    <p:sldId id="292" r:id="rId31"/>
    <p:sldId id="298" r:id="rId32"/>
    <p:sldId id="299" r:id="rId33"/>
    <p:sldId id="300" r:id="rId34"/>
    <p:sldId id="360" r:id="rId35"/>
    <p:sldId id="328" r:id="rId36"/>
    <p:sldId id="329" r:id="rId37"/>
    <p:sldId id="320" r:id="rId38"/>
    <p:sldId id="357" r:id="rId39"/>
    <p:sldId id="358" r:id="rId40"/>
    <p:sldId id="302" r:id="rId41"/>
  </p:sldIdLst>
  <p:sldSz cx="9144000" cy="5143500" type="screen16x9"/>
  <p:notesSz cx="7010400" cy="93726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AE8"/>
    <a:srgbClr val="000000"/>
    <a:srgbClr val="00447C"/>
    <a:srgbClr val="D5E03C"/>
    <a:srgbClr val="262626"/>
    <a:srgbClr val="2C4974"/>
    <a:srgbClr val="A8C346"/>
    <a:srgbClr val="32428B"/>
    <a:srgbClr val="555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1" autoAdjust="0"/>
    <p:restoredTop sz="88933" autoAdjust="0"/>
  </p:normalViewPr>
  <p:slideViewPr>
    <p:cSldViewPr snapToGrid="0">
      <p:cViewPr varScale="1">
        <p:scale>
          <a:sx n="119" d="100"/>
          <a:sy n="119" d="100"/>
        </p:scale>
        <p:origin x="120" y="210"/>
      </p:cViewPr>
      <p:guideLst/>
    </p:cSldViewPr>
  </p:slideViewPr>
  <p:notesTextViewPr>
    <p:cViewPr>
      <p:scale>
        <a:sx n="3" d="2"/>
        <a:sy n="3" d="2"/>
      </p:scale>
      <p:origin x="0" y="0"/>
    </p:cViewPr>
  </p:notesTextViewPr>
  <p:notesViewPr>
    <p:cSldViewPr snapToGrid="0">
      <p:cViewPr varScale="1">
        <p:scale>
          <a:sx n="70" d="100"/>
          <a:sy n="70" d="100"/>
        </p:scale>
        <p:origin x="23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70258"/>
          </a:xfrm>
          <a:prstGeom prst="rect">
            <a:avLst/>
          </a:prstGeom>
        </p:spPr>
        <p:txBody>
          <a:bodyPr vert="horz" lIns="93616" tIns="46808" rIns="93616" bIns="46808" rtlCol="0"/>
          <a:lstStyle>
            <a:lvl1pPr algn="r">
              <a:defRPr sz="1200"/>
            </a:lvl1pPr>
          </a:lstStyle>
          <a:p>
            <a:fld id="{69E3539B-8164-4FB2-AED9-A537B20C2255}" type="datetimeFigureOut">
              <a:rPr lang="en-US" smtClean="0"/>
              <a:t>12/13/2022</a:t>
            </a:fld>
            <a:endParaRPr lang="en-US"/>
          </a:p>
        </p:txBody>
      </p:sp>
      <p:sp>
        <p:nvSpPr>
          <p:cNvPr id="4" name="Footer Placeholder 3"/>
          <p:cNvSpPr>
            <a:spLocks noGrp="1"/>
          </p:cNvSpPr>
          <p:nvPr>
            <p:ph type="ftr" sz="quarter" idx="2"/>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4"/>
            <a:ext cx="3037840" cy="470257"/>
          </a:xfrm>
          <a:prstGeom prst="rect">
            <a:avLst/>
          </a:prstGeom>
        </p:spPr>
        <p:txBody>
          <a:bodyPr vert="horz" lIns="93616" tIns="46808" rIns="93616" bIns="46808" rtlCol="0" anchor="b"/>
          <a:lstStyle>
            <a:lvl1pPr algn="r">
              <a:defRPr sz="1200"/>
            </a:lvl1pPr>
          </a:lstStyle>
          <a:p>
            <a:fld id="{EA906AF0-5D5B-44DB-A65E-8B83128976E3}" type="slidenum">
              <a:rPr lang="en-US" smtClean="0"/>
              <a:t>‹#›</a:t>
            </a:fld>
            <a:endParaRPr lang="en-US"/>
          </a:p>
        </p:txBody>
      </p:sp>
    </p:spTree>
    <p:extLst>
      <p:ext uri="{BB962C8B-B14F-4D97-AF65-F5344CB8AC3E}">
        <p14:creationId xmlns:p14="http://schemas.microsoft.com/office/powerpoint/2010/main" val="10017276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70258"/>
          </a:xfrm>
          <a:prstGeom prst="rect">
            <a:avLst/>
          </a:prstGeom>
        </p:spPr>
        <p:txBody>
          <a:bodyPr vert="horz" lIns="93616" tIns="46808" rIns="93616" bIns="46808" rtlCol="0"/>
          <a:lstStyle>
            <a:lvl1pPr algn="r">
              <a:defRPr sz="1200"/>
            </a:lvl1pPr>
          </a:lstStyle>
          <a:p>
            <a:fld id="{972DF9B3-4D4D-4654-8478-BB55085A1626}" type="datetimeFigureOut">
              <a:rPr lang="en-US" smtClean="0"/>
              <a:t>12/13/2022</a:t>
            </a:fld>
            <a:endParaRPr lang="en-US"/>
          </a:p>
        </p:txBody>
      </p:sp>
      <p:sp>
        <p:nvSpPr>
          <p:cNvPr id="4" name="Slide Image Placeholder 3"/>
          <p:cNvSpPr>
            <a:spLocks noGrp="1" noRot="1" noChangeAspect="1"/>
          </p:cNvSpPr>
          <p:nvPr>
            <p:ph type="sldImg" idx="2"/>
          </p:nvPr>
        </p:nvSpPr>
        <p:spPr>
          <a:xfrm>
            <a:off x="693738" y="1171575"/>
            <a:ext cx="5622925" cy="3163888"/>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4"/>
            <a:ext cx="3037840" cy="470257"/>
          </a:xfrm>
          <a:prstGeom prst="rect">
            <a:avLst/>
          </a:prstGeom>
        </p:spPr>
        <p:txBody>
          <a:bodyPr vert="horz" lIns="93616" tIns="46808" rIns="93616" bIns="46808" rtlCol="0" anchor="b"/>
          <a:lstStyle>
            <a:lvl1pPr algn="r">
              <a:defRPr sz="1200"/>
            </a:lvl1pPr>
          </a:lstStyle>
          <a:p>
            <a:fld id="{7FF55F3B-E871-4C32-B511-FE69C82A0D5B}" type="slidenum">
              <a:rPr lang="en-US" smtClean="0"/>
              <a:t>‹#›</a:t>
            </a:fld>
            <a:endParaRPr lang="en-US"/>
          </a:p>
        </p:txBody>
      </p:sp>
    </p:spTree>
    <p:extLst>
      <p:ext uri="{BB962C8B-B14F-4D97-AF65-F5344CB8AC3E}">
        <p14:creationId xmlns:p14="http://schemas.microsoft.com/office/powerpoint/2010/main" val="29010703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1</a:t>
            </a:fld>
            <a:endParaRPr lang="en-US"/>
          </a:p>
        </p:txBody>
      </p:sp>
    </p:spTree>
    <p:extLst>
      <p:ext uri="{BB962C8B-B14F-4D97-AF65-F5344CB8AC3E}">
        <p14:creationId xmlns:p14="http://schemas.microsoft.com/office/powerpoint/2010/main" val="420881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23</a:t>
            </a:fld>
            <a:endParaRPr lang="en-US"/>
          </a:p>
        </p:txBody>
      </p:sp>
    </p:spTree>
    <p:extLst>
      <p:ext uri="{BB962C8B-B14F-4D97-AF65-F5344CB8AC3E}">
        <p14:creationId xmlns:p14="http://schemas.microsoft.com/office/powerpoint/2010/main" val="247498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31</a:t>
            </a:fld>
            <a:endParaRPr lang="en-US"/>
          </a:p>
        </p:txBody>
      </p:sp>
    </p:spTree>
    <p:extLst>
      <p:ext uri="{BB962C8B-B14F-4D97-AF65-F5344CB8AC3E}">
        <p14:creationId xmlns:p14="http://schemas.microsoft.com/office/powerpoint/2010/main" val="169457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32</a:t>
            </a:fld>
            <a:endParaRPr lang="en-US"/>
          </a:p>
        </p:txBody>
      </p:sp>
    </p:spTree>
    <p:extLst>
      <p:ext uri="{BB962C8B-B14F-4D97-AF65-F5344CB8AC3E}">
        <p14:creationId xmlns:p14="http://schemas.microsoft.com/office/powerpoint/2010/main" val="385371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33</a:t>
            </a:fld>
            <a:endParaRPr lang="en-US"/>
          </a:p>
        </p:txBody>
      </p:sp>
    </p:spTree>
    <p:extLst>
      <p:ext uri="{BB962C8B-B14F-4D97-AF65-F5344CB8AC3E}">
        <p14:creationId xmlns:p14="http://schemas.microsoft.com/office/powerpoint/2010/main" val="34299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34</a:t>
            </a:fld>
            <a:endParaRPr lang="en-US"/>
          </a:p>
        </p:txBody>
      </p:sp>
    </p:spTree>
    <p:extLst>
      <p:ext uri="{BB962C8B-B14F-4D97-AF65-F5344CB8AC3E}">
        <p14:creationId xmlns:p14="http://schemas.microsoft.com/office/powerpoint/2010/main" val="251765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35</a:t>
            </a:fld>
            <a:endParaRPr lang="en-US"/>
          </a:p>
        </p:txBody>
      </p:sp>
    </p:spTree>
    <p:extLst>
      <p:ext uri="{BB962C8B-B14F-4D97-AF65-F5344CB8AC3E}">
        <p14:creationId xmlns:p14="http://schemas.microsoft.com/office/powerpoint/2010/main" val="3916462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36</a:t>
            </a:fld>
            <a:endParaRPr lang="en-US"/>
          </a:p>
        </p:txBody>
      </p:sp>
    </p:spTree>
    <p:extLst>
      <p:ext uri="{BB962C8B-B14F-4D97-AF65-F5344CB8AC3E}">
        <p14:creationId xmlns:p14="http://schemas.microsoft.com/office/powerpoint/2010/main" val="157451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2</a:t>
            </a:fld>
            <a:endParaRPr lang="en-US"/>
          </a:p>
        </p:txBody>
      </p:sp>
    </p:spTree>
    <p:extLst>
      <p:ext uri="{BB962C8B-B14F-4D97-AF65-F5344CB8AC3E}">
        <p14:creationId xmlns:p14="http://schemas.microsoft.com/office/powerpoint/2010/main" val="51354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3</a:t>
            </a:fld>
            <a:endParaRPr lang="en-US"/>
          </a:p>
        </p:txBody>
      </p:sp>
    </p:spTree>
    <p:extLst>
      <p:ext uri="{BB962C8B-B14F-4D97-AF65-F5344CB8AC3E}">
        <p14:creationId xmlns:p14="http://schemas.microsoft.com/office/powerpoint/2010/main" val="184797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8</a:t>
            </a:fld>
            <a:endParaRPr lang="en-US"/>
          </a:p>
        </p:txBody>
      </p:sp>
    </p:spTree>
    <p:extLst>
      <p:ext uri="{BB962C8B-B14F-4D97-AF65-F5344CB8AC3E}">
        <p14:creationId xmlns:p14="http://schemas.microsoft.com/office/powerpoint/2010/main" val="275707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12</a:t>
            </a:fld>
            <a:endParaRPr lang="en-US"/>
          </a:p>
        </p:txBody>
      </p:sp>
    </p:spTree>
    <p:extLst>
      <p:ext uri="{BB962C8B-B14F-4D97-AF65-F5344CB8AC3E}">
        <p14:creationId xmlns:p14="http://schemas.microsoft.com/office/powerpoint/2010/main" val="297353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13</a:t>
            </a:fld>
            <a:endParaRPr lang="en-US"/>
          </a:p>
        </p:txBody>
      </p:sp>
    </p:spTree>
    <p:extLst>
      <p:ext uri="{BB962C8B-B14F-4D97-AF65-F5344CB8AC3E}">
        <p14:creationId xmlns:p14="http://schemas.microsoft.com/office/powerpoint/2010/main" val="157731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15</a:t>
            </a:fld>
            <a:endParaRPr lang="en-US"/>
          </a:p>
        </p:txBody>
      </p:sp>
    </p:spTree>
    <p:extLst>
      <p:ext uri="{BB962C8B-B14F-4D97-AF65-F5344CB8AC3E}">
        <p14:creationId xmlns:p14="http://schemas.microsoft.com/office/powerpoint/2010/main" val="30164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20</a:t>
            </a:fld>
            <a:endParaRPr lang="en-US"/>
          </a:p>
        </p:txBody>
      </p:sp>
    </p:spTree>
    <p:extLst>
      <p:ext uri="{BB962C8B-B14F-4D97-AF65-F5344CB8AC3E}">
        <p14:creationId xmlns:p14="http://schemas.microsoft.com/office/powerpoint/2010/main" val="349600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21</a:t>
            </a:fld>
            <a:endParaRPr lang="en-US"/>
          </a:p>
        </p:txBody>
      </p:sp>
    </p:spTree>
    <p:extLst>
      <p:ext uri="{BB962C8B-B14F-4D97-AF65-F5344CB8AC3E}">
        <p14:creationId xmlns:p14="http://schemas.microsoft.com/office/powerpoint/2010/main" val="1716691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ridge over a body of water&#10;&#10;Description automatically generated">
            <a:extLst>
              <a:ext uri="{FF2B5EF4-FFF2-40B4-BE49-F238E27FC236}">
                <a16:creationId xmlns:a16="http://schemas.microsoft.com/office/drawing/2014/main" id="{0A6A1CC9-98BA-4B15-B9A0-9129B5137E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639607" cy="5156735"/>
          </a:xfrm>
          <a:prstGeom prst="rect">
            <a:avLst/>
          </a:prstGeom>
        </p:spPr>
      </p:pic>
      <p:sp>
        <p:nvSpPr>
          <p:cNvPr id="18" name="Rectangle 17">
            <a:extLst>
              <a:ext uri="{FF2B5EF4-FFF2-40B4-BE49-F238E27FC236}">
                <a16:creationId xmlns:a16="http://schemas.microsoft.com/office/drawing/2014/main" id="{75397C0A-F223-4317-87A4-8BD96848BE12}"/>
              </a:ext>
            </a:extLst>
          </p:cNvPr>
          <p:cNvSpPr/>
          <p:nvPr userDrawn="1"/>
        </p:nvSpPr>
        <p:spPr>
          <a:xfrm>
            <a:off x="7005141" y="-1"/>
            <a:ext cx="2158393" cy="515673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4"/>
          </a:p>
        </p:txBody>
      </p:sp>
      <p:sp>
        <p:nvSpPr>
          <p:cNvPr id="2" name="Rectangle 1">
            <a:extLst>
              <a:ext uri="{FF2B5EF4-FFF2-40B4-BE49-F238E27FC236}">
                <a16:creationId xmlns:a16="http://schemas.microsoft.com/office/drawing/2014/main" id="{666283CD-2802-45AB-BE30-35966AA3C1AF}"/>
              </a:ext>
            </a:extLst>
          </p:cNvPr>
          <p:cNvSpPr/>
          <p:nvPr userDrawn="1"/>
        </p:nvSpPr>
        <p:spPr>
          <a:xfrm>
            <a:off x="-5987" y="3257549"/>
            <a:ext cx="6829868" cy="1899186"/>
          </a:xfrm>
          <a:prstGeom prst="rect">
            <a:avLst/>
          </a:prstGeom>
          <a:solidFill>
            <a:srgbClr val="14AAE8">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2" name="Rectangle 11">
            <a:extLst>
              <a:ext uri="{FF2B5EF4-FFF2-40B4-BE49-F238E27FC236}">
                <a16:creationId xmlns:a16="http://schemas.microsoft.com/office/drawing/2014/main" id="{3EBED0B9-3CD6-465B-A207-D523700D9455}"/>
              </a:ext>
            </a:extLst>
          </p:cNvPr>
          <p:cNvSpPr/>
          <p:nvPr userDrawn="1"/>
        </p:nvSpPr>
        <p:spPr>
          <a:xfrm>
            <a:off x="6740595" y="0"/>
            <a:ext cx="264547" cy="51435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3" name="Rectangle 12">
            <a:extLst>
              <a:ext uri="{FF2B5EF4-FFF2-40B4-BE49-F238E27FC236}">
                <a16:creationId xmlns:a16="http://schemas.microsoft.com/office/drawing/2014/main" id="{1A478B2C-2F04-4035-914B-EC3C589ADA3A}"/>
              </a:ext>
            </a:extLst>
          </p:cNvPr>
          <p:cNvSpPr/>
          <p:nvPr userDrawn="1"/>
        </p:nvSpPr>
        <p:spPr>
          <a:xfrm>
            <a:off x="6740594" y="3257549"/>
            <a:ext cx="264547" cy="1899186"/>
          </a:xfrm>
          <a:prstGeom prst="rect">
            <a:avLst/>
          </a:prstGeom>
          <a:solidFill>
            <a:srgbClr val="14A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17" name="Picture 16">
            <a:extLst>
              <a:ext uri="{FF2B5EF4-FFF2-40B4-BE49-F238E27FC236}">
                <a16:creationId xmlns:a16="http://schemas.microsoft.com/office/drawing/2014/main" id="{F68B6263-1557-4C4E-96BF-0DBD7E3555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87649" y="1286252"/>
            <a:ext cx="2218785" cy="2661279"/>
          </a:xfrm>
          <a:prstGeom prst="rect">
            <a:avLst/>
          </a:prstGeom>
        </p:spPr>
      </p:pic>
      <p:sp>
        <p:nvSpPr>
          <p:cNvPr id="7" name="Text Placeholder 6">
            <a:extLst>
              <a:ext uri="{FF2B5EF4-FFF2-40B4-BE49-F238E27FC236}">
                <a16:creationId xmlns:a16="http://schemas.microsoft.com/office/drawing/2014/main" id="{A850DA00-85AC-463B-BD20-EE47AECB3C81}"/>
              </a:ext>
            </a:extLst>
          </p:cNvPr>
          <p:cNvSpPr>
            <a:spLocks noGrp="1"/>
          </p:cNvSpPr>
          <p:nvPr>
            <p:ph type="body" sz="quarter" idx="10" hasCustomPrompt="1"/>
          </p:nvPr>
        </p:nvSpPr>
        <p:spPr>
          <a:xfrm>
            <a:off x="479208" y="3674745"/>
            <a:ext cx="5884862" cy="700853"/>
          </a:xfrm>
        </p:spPr>
        <p:txBody>
          <a:bodyPr anchor="b">
            <a:normAutofit/>
          </a:bodyPr>
          <a:lstStyle>
            <a:lvl1pPr marL="0" indent="0" algn="l">
              <a:buNone/>
              <a:defRPr sz="3200">
                <a:solidFill>
                  <a:schemeClr val="bg1"/>
                </a:solidFill>
                <a:latin typeface="Arial Black" panose="020B0A040201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1" name="Text Placeholder 10">
            <a:extLst>
              <a:ext uri="{FF2B5EF4-FFF2-40B4-BE49-F238E27FC236}">
                <a16:creationId xmlns:a16="http://schemas.microsoft.com/office/drawing/2014/main" id="{82CF62E4-1C89-495F-A322-0D0E00615740}"/>
              </a:ext>
            </a:extLst>
          </p:cNvPr>
          <p:cNvSpPr>
            <a:spLocks noGrp="1"/>
          </p:cNvSpPr>
          <p:nvPr>
            <p:ph type="body" sz="quarter" idx="11" hasCustomPrompt="1"/>
          </p:nvPr>
        </p:nvSpPr>
        <p:spPr>
          <a:xfrm>
            <a:off x="479208" y="4399122"/>
            <a:ext cx="5891212" cy="428625"/>
          </a:xfrm>
        </p:spPr>
        <p:txBody>
          <a:bodyPr>
            <a:normAutofit/>
          </a:bodyPr>
          <a:lstStyle>
            <a:lvl1pPr marL="0" indent="0" algn="l">
              <a:buNone/>
              <a:defRPr sz="2000" cap="all" baseline="0">
                <a:solidFill>
                  <a:schemeClr val="bg1"/>
                </a:solidFill>
              </a:defRPr>
            </a:lvl1pPr>
          </a:lstStyle>
          <a:p>
            <a:pPr lvl="0"/>
            <a:r>
              <a:rPr lang="en-US" dirty="0"/>
              <a:t>PRESENTATION SUBTITLE</a:t>
            </a:r>
          </a:p>
        </p:txBody>
      </p:sp>
      <p:pic>
        <p:nvPicPr>
          <p:cNvPr id="14" name="Picture 13" descr="A red awning with white text&#10;&#10;Description automatically generated">
            <a:extLst>
              <a:ext uri="{FF2B5EF4-FFF2-40B4-BE49-F238E27FC236}">
                <a16:creationId xmlns:a16="http://schemas.microsoft.com/office/drawing/2014/main" id="{D32D4616-E1BF-4A2E-95A0-CABE2B5081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6567" y="197580"/>
            <a:ext cx="1767291" cy="957683"/>
          </a:xfrm>
          <a:prstGeom prst="rect">
            <a:avLst/>
          </a:prstGeom>
        </p:spPr>
      </p:pic>
    </p:spTree>
    <p:extLst>
      <p:ext uri="{BB962C8B-B14F-4D97-AF65-F5344CB8AC3E}">
        <p14:creationId xmlns:p14="http://schemas.microsoft.com/office/powerpoint/2010/main" val="40644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userDrawn="1">
          <p15:clr>
            <a:srgbClr val="FBAE40"/>
          </p15:clr>
        </p15:guide>
        <p15:guide id="2" pos="55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F68F983-975E-4BC1-9EDA-01D8E2ABE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989" y="0"/>
            <a:ext cx="8462488" cy="5143500"/>
          </a:xfrm>
          <a:prstGeom prst="rect">
            <a:avLst/>
          </a:prstGeom>
        </p:spPr>
      </p:pic>
      <p:sp>
        <p:nvSpPr>
          <p:cNvPr id="20" name="Rectangle 19">
            <a:extLst>
              <a:ext uri="{FF2B5EF4-FFF2-40B4-BE49-F238E27FC236}">
                <a16:creationId xmlns:a16="http://schemas.microsoft.com/office/drawing/2014/main" id="{1B87CC32-0CAF-478B-9785-5A277CB89D0F}"/>
              </a:ext>
            </a:extLst>
          </p:cNvPr>
          <p:cNvSpPr/>
          <p:nvPr userDrawn="1"/>
        </p:nvSpPr>
        <p:spPr>
          <a:xfrm>
            <a:off x="2000249" y="0"/>
            <a:ext cx="7165227" cy="5143500"/>
          </a:xfrm>
          <a:prstGeom prst="rect">
            <a:avLst/>
          </a:prstGeom>
          <a:solidFill>
            <a:srgbClr val="14AAE8">
              <a:alpha val="3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4" dirty="0"/>
          </a:p>
        </p:txBody>
      </p:sp>
      <p:sp>
        <p:nvSpPr>
          <p:cNvPr id="18" name="Rectangle 17">
            <a:extLst>
              <a:ext uri="{FF2B5EF4-FFF2-40B4-BE49-F238E27FC236}">
                <a16:creationId xmlns:a16="http://schemas.microsoft.com/office/drawing/2014/main" id="{86B56ED9-5CAA-4CE6-B25A-46559BA5F8DB}"/>
              </a:ext>
            </a:extLst>
          </p:cNvPr>
          <p:cNvSpPr/>
          <p:nvPr userDrawn="1"/>
        </p:nvSpPr>
        <p:spPr>
          <a:xfrm>
            <a:off x="1" y="0"/>
            <a:ext cx="188643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9" name="TextBox 18">
            <a:extLst>
              <a:ext uri="{FF2B5EF4-FFF2-40B4-BE49-F238E27FC236}">
                <a16:creationId xmlns:a16="http://schemas.microsoft.com/office/drawing/2014/main" id="{61C5B475-C2FD-49FE-908F-406C6F487E14}"/>
              </a:ext>
            </a:extLst>
          </p:cNvPr>
          <p:cNvSpPr txBox="1"/>
          <p:nvPr userDrawn="1"/>
        </p:nvSpPr>
        <p:spPr>
          <a:xfrm rot="16200000">
            <a:off x="-1268927" y="2048971"/>
            <a:ext cx="4424288" cy="1015663"/>
          </a:xfrm>
          <a:prstGeom prst="rect">
            <a:avLst/>
          </a:prstGeom>
          <a:noFill/>
        </p:spPr>
        <p:txBody>
          <a:bodyPr wrap="square" rtlCol="0">
            <a:spAutoFit/>
          </a:bodyPr>
          <a:lstStyle/>
          <a:p>
            <a:pPr algn="l"/>
            <a:r>
              <a:rPr lang="en-US" sz="6000" b="1" dirty="0">
                <a:solidFill>
                  <a:srgbClr val="00447C"/>
                </a:solidFill>
                <a:latin typeface="Arial" panose="020B0604020202020204" pitchFamily="34" charset="0"/>
                <a:cs typeface="Arial" panose="020B0604020202020204" pitchFamily="34" charset="0"/>
              </a:rPr>
              <a:t>CONTENTS</a:t>
            </a:r>
          </a:p>
        </p:txBody>
      </p:sp>
      <p:sp>
        <p:nvSpPr>
          <p:cNvPr id="6" name="Rectangle 5">
            <a:extLst>
              <a:ext uri="{FF2B5EF4-FFF2-40B4-BE49-F238E27FC236}">
                <a16:creationId xmlns:a16="http://schemas.microsoft.com/office/drawing/2014/main" id="{6813D734-62AD-4716-A192-CC8186E1C1C4}"/>
              </a:ext>
            </a:extLst>
          </p:cNvPr>
          <p:cNvSpPr/>
          <p:nvPr userDrawn="1"/>
        </p:nvSpPr>
        <p:spPr>
          <a:xfrm>
            <a:off x="1786688" y="-14946"/>
            <a:ext cx="213563" cy="51642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26" name="Text Placeholder 25">
            <a:extLst>
              <a:ext uri="{FF2B5EF4-FFF2-40B4-BE49-F238E27FC236}">
                <a16:creationId xmlns:a16="http://schemas.microsoft.com/office/drawing/2014/main" id="{44AD2E12-519A-4248-842E-09A395EB08A0}"/>
              </a:ext>
            </a:extLst>
          </p:cNvPr>
          <p:cNvSpPr>
            <a:spLocks noGrp="1"/>
          </p:cNvSpPr>
          <p:nvPr>
            <p:ph type="body" sz="quarter" idx="10" hasCustomPrompt="1"/>
          </p:nvPr>
        </p:nvSpPr>
        <p:spPr>
          <a:xfrm>
            <a:off x="2673369" y="98142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28" name="Text Placeholder 25">
            <a:extLst>
              <a:ext uri="{FF2B5EF4-FFF2-40B4-BE49-F238E27FC236}">
                <a16:creationId xmlns:a16="http://schemas.microsoft.com/office/drawing/2014/main" id="{C183B9F6-01B1-4855-8895-25543328B208}"/>
              </a:ext>
            </a:extLst>
          </p:cNvPr>
          <p:cNvSpPr>
            <a:spLocks noGrp="1"/>
          </p:cNvSpPr>
          <p:nvPr>
            <p:ph type="body" sz="quarter" idx="11" hasCustomPrompt="1"/>
          </p:nvPr>
        </p:nvSpPr>
        <p:spPr>
          <a:xfrm>
            <a:off x="2673369" y="513016"/>
            <a:ext cx="5715216" cy="354416"/>
          </a:xfrm>
        </p:spPr>
        <p:txBody>
          <a:bodyPr>
            <a:normAutofit/>
          </a:bodyPr>
          <a:lstStyle>
            <a:lvl1pPr marL="0" indent="0">
              <a:buNone/>
              <a:defRPr sz="2400">
                <a:solidFill>
                  <a:schemeClr val="bg1"/>
                </a:solidFill>
              </a:defRPr>
            </a:lvl1pPr>
          </a:lstStyle>
          <a:p>
            <a:pPr lvl="0"/>
            <a:r>
              <a:rPr lang="en-US" dirty="0"/>
              <a:t>Category Title</a:t>
            </a:r>
          </a:p>
        </p:txBody>
      </p:sp>
      <p:sp>
        <p:nvSpPr>
          <p:cNvPr id="29" name="Text Placeholder 25">
            <a:extLst>
              <a:ext uri="{FF2B5EF4-FFF2-40B4-BE49-F238E27FC236}">
                <a16:creationId xmlns:a16="http://schemas.microsoft.com/office/drawing/2014/main" id="{D60334D0-1818-4D7E-B99F-0069D94AE196}"/>
              </a:ext>
            </a:extLst>
          </p:cNvPr>
          <p:cNvSpPr>
            <a:spLocks noGrp="1"/>
          </p:cNvSpPr>
          <p:nvPr>
            <p:ph type="body" sz="quarter" idx="12" hasCustomPrompt="1"/>
          </p:nvPr>
        </p:nvSpPr>
        <p:spPr>
          <a:xfrm>
            <a:off x="2673369" y="189010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30" name="Text Placeholder 25">
            <a:extLst>
              <a:ext uri="{FF2B5EF4-FFF2-40B4-BE49-F238E27FC236}">
                <a16:creationId xmlns:a16="http://schemas.microsoft.com/office/drawing/2014/main" id="{CF9970F9-BD67-4B7C-B204-9B64E20CC00C}"/>
              </a:ext>
            </a:extLst>
          </p:cNvPr>
          <p:cNvSpPr>
            <a:spLocks noGrp="1"/>
          </p:cNvSpPr>
          <p:nvPr>
            <p:ph type="body" sz="quarter" idx="13" hasCustomPrompt="1"/>
          </p:nvPr>
        </p:nvSpPr>
        <p:spPr>
          <a:xfrm>
            <a:off x="2673369" y="143576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31" name="Text Placeholder 25">
            <a:extLst>
              <a:ext uri="{FF2B5EF4-FFF2-40B4-BE49-F238E27FC236}">
                <a16:creationId xmlns:a16="http://schemas.microsoft.com/office/drawing/2014/main" id="{310EC616-FB58-42F8-B5B4-792891D1316E}"/>
              </a:ext>
            </a:extLst>
          </p:cNvPr>
          <p:cNvSpPr>
            <a:spLocks noGrp="1"/>
          </p:cNvSpPr>
          <p:nvPr>
            <p:ph type="body" sz="quarter" idx="14" hasCustomPrompt="1"/>
          </p:nvPr>
        </p:nvSpPr>
        <p:spPr>
          <a:xfrm>
            <a:off x="2673369" y="234444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32" name="Text Placeholder 25">
            <a:extLst>
              <a:ext uri="{FF2B5EF4-FFF2-40B4-BE49-F238E27FC236}">
                <a16:creationId xmlns:a16="http://schemas.microsoft.com/office/drawing/2014/main" id="{CD5E7D11-7C7A-421F-812D-25B836C431E9}"/>
              </a:ext>
            </a:extLst>
          </p:cNvPr>
          <p:cNvSpPr>
            <a:spLocks noGrp="1"/>
          </p:cNvSpPr>
          <p:nvPr>
            <p:ph type="body" sz="quarter" idx="15" hasCustomPrompt="1"/>
          </p:nvPr>
        </p:nvSpPr>
        <p:spPr>
          <a:xfrm>
            <a:off x="2673369" y="2798783"/>
            <a:ext cx="5715216" cy="358439"/>
          </a:xfrm>
        </p:spPr>
        <p:txBody>
          <a:bodyPr>
            <a:normAutofit/>
          </a:bodyPr>
          <a:lstStyle>
            <a:lvl1pPr marL="0" indent="0">
              <a:buNone/>
              <a:defRPr sz="2400">
                <a:solidFill>
                  <a:schemeClr val="bg1"/>
                </a:solidFill>
              </a:defRPr>
            </a:lvl1pPr>
          </a:lstStyle>
          <a:p>
            <a:pPr lvl="0"/>
            <a:r>
              <a:rPr lang="en-US" dirty="0"/>
              <a:t>Category Title</a:t>
            </a:r>
          </a:p>
        </p:txBody>
      </p:sp>
    </p:spTree>
    <p:extLst>
      <p:ext uri="{BB962C8B-B14F-4D97-AF65-F5344CB8AC3E}">
        <p14:creationId xmlns:p14="http://schemas.microsoft.com/office/powerpoint/2010/main" val="31350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DA6AB2-14CE-4E3C-A724-35A697CFA25E}"/>
              </a:ext>
            </a:extLst>
          </p:cNvPr>
          <p:cNvSpPr>
            <a:spLocks noGrp="1"/>
          </p:cNvSpPr>
          <p:nvPr>
            <p:ph type="body" sz="quarter" idx="10" hasCustomPrompt="1"/>
          </p:nvPr>
        </p:nvSpPr>
        <p:spPr>
          <a:xfrm>
            <a:off x="1401763" y="2013110"/>
            <a:ext cx="7091362" cy="1458753"/>
          </a:xfrm>
        </p:spPr>
        <p:txBody>
          <a:bodyPr anchor="ctr">
            <a:normAutofit/>
          </a:bodyPr>
          <a:lstStyle>
            <a:lvl1pPr marL="0" indent="0">
              <a:buNone/>
              <a:defRPr sz="4800" b="1">
                <a:ln>
                  <a:noFill/>
                </a:ln>
                <a:solidFill>
                  <a:srgbClr val="00447C"/>
                </a:solidFill>
              </a:defRPr>
            </a:lvl1pPr>
          </a:lstStyle>
          <a:p>
            <a:pPr lvl="0"/>
            <a:r>
              <a:rPr lang="en-US" dirty="0"/>
              <a:t>CLICK TO ADD TITLE</a:t>
            </a:r>
          </a:p>
        </p:txBody>
      </p:sp>
      <p:pic>
        <p:nvPicPr>
          <p:cNvPr id="11" name="Picture 10">
            <a:extLst>
              <a:ext uri="{FF2B5EF4-FFF2-40B4-BE49-F238E27FC236}">
                <a16:creationId xmlns:a16="http://schemas.microsoft.com/office/drawing/2014/main" id="{5A23CC6C-B3E4-4AB0-B2F4-79525617A3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 t="39187" r="-234" b="29247"/>
          <a:stretch/>
        </p:blipFill>
        <p:spPr>
          <a:xfrm>
            <a:off x="1" y="1"/>
            <a:ext cx="9165477" cy="1758461"/>
          </a:xfrm>
          <a:prstGeom prst="rect">
            <a:avLst/>
          </a:prstGeom>
        </p:spPr>
      </p:pic>
      <p:sp>
        <p:nvSpPr>
          <p:cNvPr id="12" name="Rectangle 11">
            <a:extLst>
              <a:ext uri="{FF2B5EF4-FFF2-40B4-BE49-F238E27FC236}">
                <a16:creationId xmlns:a16="http://schemas.microsoft.com/office/drawing/2014/main" id="{1EB7D6B7-33FA-400F-8E17-75437C9E47BB}"/>
              </a:ext>
            </a:extLst>
          </p:cNvPr>
          <p:cNvSpPr/>
          <p:nvPr userDrawn="1"/>
        </p:nvSpPr>
        <p:spPr>
          <a:xfrm>
            <a:off x="1" y="1210981"/>
            <a:ext cx="9144000" cy="547481"/>
          </a:xfrm>
          <a:prstGeom prst="rect">
            <a:avLst/>
          </a:prstGeom>
          <a:solidFill>
            <a:srgbClr val="14AAE8">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5" name="Rectangle 14">
            <a:extLst>
              <a:ext uri="{FF2B5EF4-FFF2-40B4-BE49-F238E27FC236}">
                <a16:creationId xmlns:a16="http://schemas.microsoft.com/office/drawing/2014/main" id="{A0CA58D6-DA97-4124-9AC3-5BED173E471C}"/>
              </a:ext>
            </a:extLst>
          </p:cNvPr>
          <p:cNvSpPr/>
          <p:nvPr userDrawn="1"/>
        </p:nvSpPr>
        <p:spPr>
          <a:xfrm>
            <a:off x="1" y="1758462"/>
            <a:ext cx="9165477" cy="338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6" name="Rectangle 15">
            <a:extLst>
              <a:ext uri="{FF2B5EF4-FFF2-40B4-BE49-F238E27FC236}">
                <a16:creationId xmlns:a16="http://schemas.microsoft.com/office/drawing/2014/main" id="{E62039E1-DB35-4ACE-9684-C05C55E896FC}"/>
              </a:ext>
            </a:extLst>
          </p:cNvPr>
          <p:cNvSpPr/>
          <p:nvPr userDrawn="1"/>
        </p:nvSpPr>
        <p:spPr>
          <a:xfrm>
            <a:off x="-1" y="1758461"/>
            <a:ext cx="1283190" cy="33990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8" name="Rectangle 17">
            <a:extLst>
              <a:ext uri="{FF2B5EF4-FFF2-40B4-BE49-F238E27FC236}">
                <a16:creationId xmlns:a16="http://schemas.microsoft.com/office/drawing/2014/main" id="{13BDA1A2-0F52-481D-AA0D-8A4AEDA1EF3D}"/>
              </a:ext>
            </a:extLst>
          </p:cNvPr>
          <p:cNvSpPr/>
          <p:nvPr userDrawn="1"/>
        </p:nvSpPr>
        <p:spPr>
          <a:xfrm>
            <a:off x="-2" y="1210982"/>
            <a:ext cx="1283191" cy="547480"/>
          </a:xfrm>
          <a:prstGeom prst="rect">
            <a:avLst/>
          </a:prstGeom>
          <a:solidFill>
            <a:srgbClr val="14A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9" name="Picture 8">
            <a:extLst>
              <a:ext uri="{FF2B5EF4-FFF2-40B4-BE49-F238E27FC236}">
                <a16:creationId xmlns:a16="http://schemas.microsoft.com/office/drawing/2014/main" id="{36C59186-F91A-45E2-BC44-C882CEFA97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294" y="1324841"/>
            <a:ext cx="885045" cy="317171"/>
          </a:xfrm>
          <a:prstGeom prst="rect">
            <a:avLst/>
          </a:prstGeom>
        </p:spPr>
      </p:pic>
      <p:sp>
        <p:nvSpPr>
          <p:cNvPr id="10" name="Text Placeholder 2">
            <a:extLst>
              <a:ext uri="{FF2B5EF4-FFF2-40B4-BE49-F238E27FC236}">
                <a16:creationId xmlns:a16="http://schemas.microsoft.com/office/drawing/2014/main" id="{76BD82F8-8370-4982-AE49-7904D72227B0}"/>
              </a:ext>
            </a:extLst>
          </p:cNvPr>
          <p:cNvSpPr>
            <a:spLocks noGrp="1"/>
          </p:cNvSpPr>
          <p:nvPr>
            <p:ph type="body" sz="quarter" idx="11" hasCustomPrompt="1"/>
          </p:nvPr>
        </p:nvSpPr>
        <p:spPr>
          <a:xfrm>
            <a:off x="1554163" y="2150270"/>
            <a:ext cx="7091362" cy="1458753"/>
          </a:xfrm>
        </p:spPr>
        <p:txBody>
          <a:bodyPr anchor="ctr">
            <a:normAutofit/>
          </a:bodyPr>
          <a:lstStyle>
            <a:lvl1pPr marL="0" indent="0">
              <a:buNone/>
              <a:defRPr sz="4800" b="1">
                <a:ln>
                  <a:noFill/>
                </a:ln>
                <a:solidFill>
                  <a:srgbClr val="00447C"/>
                </a:solidFill>
              </a:defRPr>
            </a:lvl1pPr>
          </a:lstStyle>
          <a:p>
            <a:pPr lvl="0"/>
            <a:r>
              <a:rPr lang="en-US" dirty="0"/>
              <a:t>CLICK TO ADD TITLE</a:t>
            </a:r>
          </a:p>
        </p:txBody>
      </p:sp>
    </p:spTree>
    <p:extLst>
      <p:ext uri="{BB962C8B-B14F-4D97-AF65-F5344CB8AC3E}">
        <p14:creationId xmlns:p14="http://schemas.microsoft.com/office/powerpoint/2010/main" val="14665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E23466-9587-4F3C-BC23-322CD769E979}"/>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400055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2FF375-C6C4-4EEB-A5E8-D575871A7FB4}"/>
              </a:ext>
            </a:extLst>
          </p:cNvPr>
          <p:cNvSpPr>
            <a:spLocks noGrp="1"/>
          </p:cNvSpPr>
          <p:nvPr>
            <p:ph type="body" sz="quarter" idx="11"/>
          </p:nvPr>
        </p:nvSpPr>
        <p:spPr>
          <a:xfrm>
            <a:off x="457200" y="1140939"/>
            <a:ext cx="8242478" cy="33204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569F65C5-5F81-4546-B405-6B17C15A1938}"/>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24892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boxes">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EB8126-CB2D-4C35-B959-EDEB3B33E69F}"/>
              </a:ext>
            </a:extLst>
          </p:cNvPr>
          <p:cNvSpPr>
            <a:spLocks noGrp="1"/>
          </p:cNvSpPr>
          <p:nvPr>
            <p:ph sz="quarter" idx="11"/>
          </p:nvPr>
        </p:nvSpPr>
        <p:spPr>
          <a:xfrm>
            <a:off x="456418" y="1140404"/>
            <a:ext cx="4141341" cy="31939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F5D02607-A8D9-4AF2-AC7F-F2C6E6771FCA}"/>
              </a:ext>
            </a:extLst>
          </p:cNvPr>
          <p:cNvSpPr>
            <a:spLocks noGrp="1"/>
          </p:cNvSpPr>
          <p:nvPr>
            <p:ph sz="quarter" idx="12"/>
          </p:nvPr>
        </p:nvSpPr>
        <p:spPr>
          <a:xfrm>
            <a:off x="4675099" y="1140404"/>
            <a:ext cx="4064000" cy="31939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87A7E4A7-819D-492C-8CB5-3FA0B48AE9A1}"/>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105218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14B3D2-312D-4622-BE45-44D8730C472C}"/>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353210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6367" y="1"/>
            <a:ext cx="7902013" cy="62371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91855"/>
            <a:ext cx="4000500" cy="334086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9591" y="1291855"/>
            <a:ext cx="3987209" cy="334086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07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2" descr="A blurry photo of a cage&#10;&#10;Description automatically generated">
            <a:extLst>
              <a:ext uri="{FF2B5EF4-FFF2-40B4-BE49-F238E27FC236}">
                <a16:creationId xmlns:a16="http://schemas.microsoft.com/office/drawing/2014/main" id="{A2EE978E-C324-49A7-A429-CE78516378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4" t="347" r="5062"/>
          <a:stretch/>
        </p:blipFill>
        <p:spPr>
          <a:xfrm>
            <a:off x="-1" y="-14947"/>
            <a:ext cx="9143999" cy="5164243"/>
          </a:xfrm>
          <a:prstGeom prst="rect">
            <a:avLst/>
          </a:prstGeom>
        </p:spPr>
      </p:pic>
      <p:sp>
        <p:nvSpPr>
          <p:cNvPr id="18" name="Rectangle 17">
            <a:extLst>
              <a:ext uri="{FF2B5EF4-FFF2-40B4-BE49-F238E27FC236}">
                <a16:creationId xmlns:a16="http://schemas.microsoft.com/office/drawing/2014/main" id="{86B56ED9-5CAA-4CE6-B25A-46559BA5F8DB}"/>
              </a:ext>
            </a:extLst>
          </p:cNvPr>
          <p:cNvSpPr/>
          <p:nvPr userDrawn="1"/>
        </p:nvSpPr>
        <p:spPr>
          <a:xfrm>
            <a:off x="1" y="-20743"/>
            <a:ext cx="1886432" cy="517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9" name="TextBox 18">
            <a:extLst>
              <a:ext uri="{FF2B5EF4-FFF2-40B4-BE49-F238E27FC236}">
                <a16:creationId xmlns:a16="http://schemas.microsoft.com/office/drawing/2014/main" id="{61C5B475-C2FD-49FE-908F-406C6F487E14}"/>
              </a:ext>
            </a:extLst>
          </p:cNvPr>
          <p:cNvSpPr txBox="1"/>
          <p:nvPr userDrawn="1"/>
        </p:nvSpPr>
        <p:spPr>
          <a:xfrm rot="16200000">
            <a:off x="-1268927" y="2048971"/>
            <a:ext cx="4424288" cy="1015663"/>
          </a:xfrm>
          <a:prstGeom prst="rect">
            <a:avLst/>
          </a:prstGeom>
          <a:noFill/>
        </p:spPr>
        <p:txBody>
          <a:bodyPr wrap="square" rtlCol="0">
            <a:spAutoFit/>
          </a:bodyPr>
          <a:lstStyle/>
          <a:p>
            <a:pPr algn="l"/>
            <a:r>
              <a:rPr lang="en-US" sz="6000" b="1" dirty="0">
                <a:solidFill>
                  <a:srgbClr val="00447C"/>
                </a:solidFill>
                <a:latin typeface="Arial" panose="020B0604020202020204" pitchFamily="34" charset="0"/>
                <a:cs typeface="Arial" panose="020B0604020202020204" pitchFamily="34" charset="0"/>
              </a:rPr>
              <a:t>CONTENTS</a:t>
            </a:r>
          </a:p>
        </p:txBody>
      </p:sp>
      <p:sp>
        <p:nvSpPr>
          <p:cNvPr id="7" name="Rectangle 6">
            <a:extLst>
              <a:ext uri="{FF2B5EF4-FFF2-40B4-BE49-F238E27FC236}">
                <a16:creationId xmlns:a16="http://schemas.microsoft.com/office/drawing/2014/main" id="{5661FFCA-C0BA-4FB1-BBF0-81035C369F45}"/>
              </a:ext>
            </a:extLst>
          </p:cNvPr>
          <p:cNvSpPr/>
          <p:nvPr userDrawn="1"/>
        </p:nvSpPr>
        <p:spPr>
          <a:xfrm>
            <a:off x="1902196" y="-14948"/>
            <a:ext cx="7241802" cy="5164241"/>
          </a:xfrm>
          <a:prstGeom prst="rect">
            <a:avLst/>
          </a:prstGeom>
          <a:solidFill>
            <a:srgbClr val="00447C">
              <a:alpha val="3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4" dirty="0"/>
          </a:p>
        </p:txBody>
      </p:sp>
      <p:sp>
        <p:nvSpPr>
          <p:cNvPr id="6" name="Rectangle 5">
            <a:extLst>
              <a:ext uri="{FF2B5EF4-FFF2-40B4-BE49-F238E27FC236}">
                <a16:creationId xmlns:a16="http://schemas.microsoft.com/office/drawing/2014/main" id="{6813D734-62AD-4716-A192-CC8186E1C1C4}"/>
              </a:ext>
            </a:extLst>
          </p:cNvPr>
          <p:cNvSpPr/>
          <p:nvPr userDrawn="1"/>
        </p:nvSpPr>
        <p:spPr>
          <a:xfrm>
            <a:off x="1786690" y="-14945"/>
            <a:ext cx="213563" cy="51642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cxnSp>
        <p:nvCxnSpPr>
          <p:cNvPr id="16" name="Straight Connector 15">
            <a:extLst>
              <a:ext uri="{FF2B5EF4-FFF2-40B4-BE49-F238E27FC236}">
                <a16:creationId xmlns:a16="http://schemas.microsoft.com/office/drawing/2014/main" id="{79D3C331-56D4-471C-8855-4C506CB454EE}"/>
              </a:ext>
            </a:extLst>
          </p:cNvPr>
          <p:cNvCxnSpPr/>
          <p:nvPr userDrawn="1"/>
        </p:nvCxnSpPr>
        <p:spPr>
          <a:xfrm>
            <a:off x="2677102" y="887303"/>
            <a:ext cx="56847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44AD2E12-519A-4248-842E-09A395EB08A0}"/>
              </a:ext>
            </a:extLst>
          </p:cNvPr>
          <p:cNvSpPr>
            <a:spLocks noGrp="1"/>
          </p:cNvSpPr>
          <p:nvPr>
            <p:ph type="body" sz="quarter" idx="10" hasCustomPrompt="1"/>
          </p:nvPr>
        </p:nvSpPr>
        <p:spPr>
          <a:xfrm>
            <a:off x="2673369" y="981423"/>
            <a:ext cx="5715216" cy="358439"/>
          </a:xfrm>
        </p:spPr>
        <p:txBody>
          <a:bodyPr>
            <a:normAutofit/>
          </a:bodyPr>
          <a:lstStyle>
            <a:lvl1pPr marL="0" indent="0">
              <a:buNone/>
              <a:defRPr sz="2400">
                <a:solidFill>
                  <a:schemeClr val="bg1"/>
                </a:solidFill>
              </a:defRPr>
            </a:lvl1pPr>
          </a:lstStyle>
          <a:p>
            <a:pPr lvl="0"/>
            <a:r>
              <a:rPr lang="en-US" dirty="0"/>
              <a:t>Click to add Category Title</a:t>
            </a:r>
          </a:p>
        </p:txBody>
      </p:sp>
      <p:sp>
        <p:nvSpPr>
          <p:cNvPr id="28" name="Text Placeholder 25">
            <a:extLst>
              <a:ext uri="{FF2B5EF4-FFF2-40B4-BE49-F238E27FC236}">
                <a16:creationId xmlns:a16="http://schemas.microsoft.com/office/drawing/2014/main" id="{C183B9F6-01B1-4855-8895-25543328B208}"/>
              </a:ext>
            </a:extLst>
          </p:cNvPr>
          <p:cNvSpPr>
            <a:spLocks noGrp="1"/>
          </p:cNvSpPr>
          <p:nvPr>
            <p:ph type="body" sz="quarter" idx="11" hasCustomPrompt="1"/>
          </p:nvPr>
        </p:nvSpPr>
        <p:spPr>
          <a:xfrm>
            <a:off x="2673369" y="527083"/>
            <a:ext cx="5715216" cy="358439"/>
          </a:xfrm>
        </p:spPr>
        <p:txBody>
          <a:bodyPr>
            <a:normAutofit/>
          </a:bodyPr>
          <a:lstStyle>
            <a:lvl1pPr marL="0" indent="0">
              <a:buNone/>
              <a:defRPr sz="2400">
                <a:solidFill>
                  <a:schemeClr val="bg1"/>
                </a:solidFill>
              </a:defRPr>
            </a:lvl1pPr>
          </a:lstStyle>
          <a:p>
            <a:pPr lvl="0"/>
            <a:r>
              <a:rPr lang="en-US" dirty="0"/>
              <a:t>Click to add Category Title</a:t>
            </a:r>
          </a:p>
        </p:txBody>
      </p:sp>
      <p:sp>
        <p:nvSpPr>
          <p:cNvPr id="29" name="Text Placeholder 25">
            <a:extLst>
              <a:ext uri="{FF2B5EF4-FFF2-40B4-BE49-F238E27FC236}">
                <a16:creationId xmlns:a16="http://schemas.microsoft.com/office/drawing/2014/main" id="{D60334D0-1818-4D7E-B99F-0069D94AE196}"/>
              </a:ext>
            </a:extLst>
          </p:cNvPr>
          <p:cNvSpPr>
            <a:spLocks noGrp="1"/>
          </p:cNvSpPr>
          <p:nvPr>
            <p:ph type="body" sz="quarter" idx="12" hasCustomPrompt="1"/>
          </p:nvPr>
        </p:nvSpPr>
        <p:spPr>
          <a:xfrm>
            <a:off x="2673369" y="1890104"/>
            <a:ext cx="5715216" cy="358439"/>
          </a:xfrm>
        </p:spPr>
        <p:txBody>
          <a:bodyPr>
            <a:normAutofit/>
          </a:bodyPr>
          <a:lstStyle>
            <a:lvl1pPr marL="0" indent="0">
              <a:buNone/>
              <a:defRPr sz="2400">
                <a:solidFill>
                  <a:schemeClr val="bg1"/>
                </a:solidFill>
              </a:defRPr>
            </a:lvl1pPr>
          </a:lstStyle>
          <a:p>
            <a:pPr lvl="0"/>
            <a:r>
              <a:rPr lang="en-US" dirty="0"/>
              <a:t>Click to add Category Title</a:t>
            </a:r>
          </a:p>
        </p:txBody>
      </p:sp>
      <p:sp>
        <p:nvSpPr>
          <p:cNvPr id="30" name="Text Placeholder 25">
            <a:extLst>
              <a:ext uri="{FF2B5EF4-FFF2-40B4-BE49-F238E27FC236}">
                <a16:creationId xmlns:a16="http://schemas.microsoft.com/office/drawing/2014/main" id="{CF9970F9-BD67-4B7C-B204-9B64E20CC00C}"/>
              </a:ext>
            </a:extLst>
          </p:cNvPr>
          <p:cNvSpPr>
            <a:spLocks noGrp="1"/>
          </p:cNvSpPr>
          <p:nvPr>
            <p:ph type="body" sz="quarter" idx="13" hasCustomPrompt="1"/>
          </p:nvPr>
        </p:nvSpPr>
        <p:spPr>
          <a:xfrm>
            <a:off x="2673369" y="1435764"/>
            <a:ext cx="5715216" cy="358439"/>
          </a:xfrm>
        </p:spPr>
        <p:txBody>
          <a:bodyPr>
            <a:normAutofit/>
          </a:bodyPr>
          <a:lstStyle>
            <a:lvl1pPr marL="0" indent="0">
              <a:buNone/>
              <a:defRPr sz="2400">
                <a:solidFill>
                  <a:schemeClr val="bg1"/>
                </a:solidFill>
              </a:defRPr>
            </a:lvl1pPr>
          </a:lstStyle>
          <a:p>
            <a:pPr lvl="0"/>
            <a:r>
              <a:rPr lang="en-US" dirty="0"/>
              <a:t>Click to add Category Title</a:t>
            </a:r>
          </a:p>
        </p:txBody>
      </p:sp>
      <p:sp>
        <p:nvSpPr>
          <p:cNvPr id="31" name="Text Placeholder 25">
            <a:extLst>
              <a:ext uri="{FF2B5EF4-FFF2-40B4-BE49-F238E27FC236}">
                <a16:creationId xmlns:a16="http://schemas.microsoft.com/office/drawing/2014/main" id="{310EC616-FB58-42F8-B5B4-792891D1316E}"/>
              </a:ext>
            </a:extLst>
          </p:cNvPr>
          <p:cNvSpPr>
            <a:spLocks noGrp="1"/>
          </p:cNvSpPr>
          <p:nvPr>
            <p:ph type="body" sz="quarter" idx="14" hasCustomPrompt="1"/>
          </p:nvPr>
        </p:nvSpPr>
        <p:spPr>
          <a:xfrm>
            <a:off x="2673369" y="2344444"/>
            <a:ext cx="5715216" cy="358439"/>
          </a:xfrm>
        </p:spPr>
        <p:txBody>
          <a:bodyPr>
            <a:normAutofit/>
          </a:bodyPr>
          <a:lstStyle>
            <a:lvl1pPr marL="0" indent="0">
              <a:buNone/>
              <a:defRPr sz="2400">
                <a:solidFill>
                  <a:schemeClr val="bg1"/>
                </a:solidFill>
              </a:defRPr>
            </a:lvl1pPr>
          </a:lstStyle>
          <a:p>
            <a:pPr lvl="0"/>
            <a:r>
              <a:rPr lang="en-US" dirty="0"/>
              <a:t>Click to add Category Title</a:t>
            </a:r>
          </a:p>
        </p:txBody>
      </p:sp>
      <p:sp>
        <p:nvSpPr>
          <p:cNvPr id="32" name="Text Placeholder 25">
            <a:extLst>
              <a:ext uri="{FF2B5EF4-FFF2-40B4-BE49-F238E27FC236}">
                <a16:creationId xmlns:a16="http://schemas.microsoft.com/office/drawing/2014/main" id="{CD5E7D11-7C7A-421F-812D-25B836C431E9}"/>
              </a:ext>
            </a:extLst>
          </p:cNvPr>
          <p:cNvSpPr>
            <a:spLocks noGrp="1"/>
          </p:cNvSpPr>
          <p:nvPr>
            <p:ph type="body" sz="quarter" idx="15" hasCustomPrompt="1"/>
          </p:nvPr>
        </p:nvSpPr>
        <p:spPr>
          <a:xfrm>
            <a:off x="2673369" y="2798783"/>
            <a:ext cx="5715216" cy="358439"/>
          </a:xfrm>
        </p:spPr>
        <p:txBody>
          <a:bodyPr>
            <a:normAutofit/>
          </a:bodyPr>
          <a:lstStyle>
            <a:lvl1pPr marL="0" indent="0">
              <a:buNone/>
              <a:defRPr sz="2400">
                <a:solidFill>
                  <a:schemeClr val="bg1"/>
                </a:solidFill>
              </a:defRPr>
            </a:lvl1pPr>
          </a:lstStyle>
          <a:p>
            <a:pPr lvl="0"/>
            <a:r>
              <a:rPr lang="en-US" dirty="0"/>
              <a:t>Click to add Category Title</a:t>
            </a:r>
          </a:p>
        </p:txBody>
      </p:sp>
    </p:spTree>
    <p:extLst>
      <p:ext uri="{BB962C8B-B14F-4D97-AF65-F5344CB8AC3E}">
        <p14:creationId xmlns:p14="http://schemas.microsoft.com/office/powerpoint/2010/main" val="325924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406" y="1198659"/>
            <a:ext cx="8387898" cy="3304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7857" y="-558041"/>
            <a:ext cx="3197602" cy="600164"/>
          </a:xfrm>
          <a:prstGeom prst="rect">
            <a:avLst/>
          </a:prstGeom>
          <a:noFill/>
        </p:spPr>
        <p:txBody>
          <a:bodyPr wrap="square" rtlCol="0">
            <a:spAutoFit/>
          </a:bodyPr>
          <a:lstStyle/>
          <a:p>
            <a:r>
              <a:rPr lang="en-US" sz="1100" dirty="0"/>
              <a:t>To change out the photo, go to: VIEW&gt; Slide Master. Right click on pic &gt; change picture. Please adjust the image to match</a:t>
            </a:r>
            <a:r>
              <a:rPr lang="en-US" sz="1100" baseline="0" dirty="0"/>
              <a:t> the</a:t>
            </a:r>
            <a:r>
              <a:rPr lang="en-US" sz="1100" dirty="0"/>
              <a:t> height</a:t>
            </a:r>
            <a:r>
              <a:rPr lang="en-US" sz="1100" baseline="0" dirty="0"/>
              <a:t> of title</a:t>
            </a:r>
            <a:r>
              <a:rPr lang="en-US" sz="1100" dirty="0"/>
              <a:t> bar</a:t>
            </a:r>
          </a:p>
        </p:txBody>
      </p:sp>
      <p:sp>
        <p:nvSpPr>
          <p:cNvPr id="2" name="Title Placeholder 1"/>
          <p:cNvSpPr>
            <a:spLocks noGrp="1"/>
          </p:cNvSpPr>
          <p:nvPr>
            <p:ph type="title"/>
          </p:nvPr>
        </p:nvSpPr>
        <p:spPr>
          <a:xfrm>
            <a:off x="197516" y="123564"/>
            <a:ext cx="7320885" cy="497232"/>
          </a:xfrm>
          <a:prstGeom prst="rect">
            <a:avLst/>
          </a:prstGeom>
          <a:noFill/>
        </p:spPr>
        <p:txBody>
          <a:bodyPr vert="horz" lIns="91440" tIns="45720" rIns="91440" bIns="45720" rtlCol="0" anchor="b">
            <a:noAutofit/>
          </a:bodyPr>
          <a:lstStyle/>
          <a:p>
            <a:r>
              <a:rPr lang="en-US" dirty="0"/>
              <a:t>Click to edit Master title style</a:t>
            </a:r>
          </a:p>
        </p:txBody>
      </p:sp>
      <p:sp>
        <p:nvSpPr>
          <p:cNvPr id="12" name="TextBox 11"/>
          <p:cNvSpPr txBox="1"/>
          <p:nvPr userDrawn="1"/>
        </p:nvSpPr>
        <p:spPr>
          <a:xfrm>
            <a:off x="-91332" y="5246989"/>
            <a:ext cx="3258827" cy="600164"/>
          </a:xfrm>
          <a:prstGeom prst="rect">
            <a:avLst/>
          </a:prstGeom>
          <a:noFill/>
        </p:spPr>
        <p:txBody>
          <a:bodyPr wrap="square" rtlCol="0">
            <a:spAutoFit/>
          </a:bodyPr>
          <a:lstStyle/>
          <a:p>
            <a:r>
              <a:rPr lang="en-US" sz="1100" dirty="0"/>
              <a:t>To enter division name and title , go to: VIEW&gt; Slide Master. Highlight ‘division name’, type and replace. Highlight ‘presentation title’, type and replace</a:t>
            </a:r>
          </a:p>
        </p:txBody>
      </p:sp>
      <p:sp>
        <p:nvSpPr>
          <p:cNvPr id="13" name="Rectangle 12">
            <a:extLst>
              <a:ext uri="{FF2B5EF4-FFF2-40B4-BE49-F238E27FC236}">
                <a16:creationId xmlns:a16="http://schemas.microsoft.com/office/drawing/2014/main" id="{F92921CE-A255-4AF4-8695-F96CA52FEF38}"/>
              </a:ext>
            </a:extLst>
          </p:cNvPr>
          <p:cNvSpPr/>
          <p:nvPr userDrawn="1"/>
        </p:nvSpPr>
        <p:spPr>
          <a:xfrm>
            <a:off x="-1" y="142885"/>
            <a:ext cx="330979" cy="51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6" name="Rectangle 15">
            <a:extLst>
              <a:ext uri="{FF2B5EF4-FFF2-40B4-BE49-F238E27FC236}">
                <a16:creationId xmlns:a16="http://schemas.microsoft.com/office/drawing/2014/main" id="{5044CF58-7149-4667-8E8A-2A8D65D54B20}"/>
              </a:ext>
            </a:extLst>
          </p:cNvPr>
          <p:cNvSpPr/>
          <p:nvPr userDrawn="1"/>
        </p:nvSpPr>
        <p:spPr>
          <a:xfrm>
            <a:off x="-1" y="-17893"/>
            <a:ext cx="266332" cy="51753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8" name="Rectangle 17">
            <a:extLst>
              <a:ext uri="{FF2B5EF4-FFF2-40B4-BE49-F238E27FC236}">
                <a16:creationId xmlns:a16="http://schemas.microsoft.com/office/drawing/2014/main" id="{70167F31-D935-457A-B20C-DB9E50F7588C}"/>
              </a:ext>
            </a:extLst>
          </p:cNvPr>
          <p:cNvSpPr/>
          <p:nvPr userDrawn="1"/>
        </p:nvSpPr>
        <p:spPr>
          <a:xfrm>
            <a:off x="0" y="4853994"/>
            <a:ext cx="266332" cy="1939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20" name="Rectangle 19">
            <a:extLst>
              <a:ext uri="{FF2B5EF4-FFF2-40B4-BE49-F238E27FC236}">
                <a16:creationId xmlns:a16="http://schemas.microsoft.com/office/drawing/2014/main" id="{D7D44C9B-EA7F-46B2-8177-8C707CE755BD}"/>
              </a:ext>
            </a:extLst>
          </p:cNvPr>
          <p:cNvSpPr/>
          <p:nvPr userDrawn="1"/>
        </p:nvSpPr>
        <p:spPr>
          <a:xfrm>
            <a:off x="-1" y="115110"/>
            <a:ext cx="266332" cy="514142"/>
          </a:xfrm>
          <a:prstGeom prst="rect">
            <a:avLst/>
          </a:prstGeom>
          <a:solidFill>
            <a:srgbClr val="14A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4" name="TextBox 13">
            <a:extLst>
              <a:ext uri="{FF2B5EF4-FFF2-40B4-BE49-F238E27FC236}">
                <a16:creationId xmlns:a16="http://schemas.microsoft.com/office/drawing/2014/main" id="{974B6B92-FB6C-48F3-BCE4-574605B0B3A1}"/>
              </a:ext>
            </a:extLst>
          </p:cNvPr>
          <p:cNvSpPr txBox="1"/>
          <p:nvPr userDrawn="1"/>
        </p:nvSpPr>
        <p:spPr>
          <a:xfrm>
            <a:off x="333550" y="4843221"/>
            <a:ext cx="8177576" cy="215444"/>
          </a:xfrm>
          <a:prstGeom prst="rect">
            <a:avLst/>
          </a:prstGeom>
          <a:noFill/>
        </p:spPr>
        <p:txBody>
          <a:bodyPr wrap="square" rtlCol="0" anchor="ctr">
            <a:spAutoFit/>
          </a:bodyPr>
          <a:lstStyle/>
          <a:p>
            <a:pPr algn="l"/>
            <a:r>
              <a:rPr lang="en-US" sz="800" b="1" dirty="0">
                <a:solidFill>
                  <a:schemeClr val="tx1">
                    <a:lumMod val="65000"/>
                    <a:lumOff val="35000"/>
                  </a:schemeClr>
                </a:solidFill>
                <a:latin typeface="Arial" panose="020B0604020202020204" pitchFamily="34" charset="0"/>
                <a:cs typeface="Arial" panose="020B0604020202020204" pitchFamily="34" charset="0"/>
              </a:rPr>
              <a:t>2022 EQUIP Workshop – Business Development and Marketing </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30244B99-4814-4A24-8DBD-8CB8EED0069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412" b="8234"/>
          <a:stretch/>
        </p:blipFill>
        <p:spPr>
          <a:xfrm>
            <a:off x="7920990" y="151266"/>
            <a:ext cx="1089660" cy="462748"/>
          </a:xfrm>
          <a:prstGeom prst="rect">
            <a:avLst/>
          </a:prstGeom>
        </p:spPr>
      </p:pic>
    </p:spTree>
    <p:extLst>
      <p:ext uri="{BB962C8B-B14F-4D97-AF65-F5344CB8AC3E}">
        <p14:creationId xmlns:p14="http://schemas.microsoft.com/office/powerpoint/2010/main" val="8125192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8" r:id="rId4"/>
    <p:sldLayoutId id="2147483656" r:id="rId5"/>
    <p:sldLayoutId id="2147483657" r:id="rId6"/>
    <p:sldLayoutId id="2147483654" r:id="rId7"/>
    <p:sldLayoutId id="2147483659" r:id="rId8"/>
    <p:sldLayoutId id="214748366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182880" algn="l" defTabSz="685800" rtl="0" eaLnBrk="1" latinLnBrk="0" hangingPunct="1">
        <a:lnSpc>
          <a:spcPct val="90000"/>
        </a:lnSpc>
        <a:spcBef>
          <a:spcPct val="0"/>
        </a:spcBef>
        <a:buNone/>
        <a:defRPr sz="2800" b="1" kern="1200">
          <a:solidFill>
            <a:srgbClr val="00447C"/>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2C4974"/>
        </a:buClr>
        <a:buSzPct val="70000"/>
        <a:buFont typeface="Wingdings 3" panose="05040102010807070707" pitchFamily="18" charset="2"/>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BD2B9D-EBB4-4B4F-B15F-19EB3CF1EE8F}"/>
              </a:ext>
            </a:extLst>
          </p:cNvPr>
          <p:cNvSpPr>
            <a:spLocks noGrp="1"/>
          </p:cNvSpPr>
          <p:nvPr>
            <p:ph type="body" sz="quarter" idx="10"/>
          </p:nvPr>
        </p:nvSpPr>
        <p:spPr>
          <a:xfrm>
            <a:off x="226650" y="3217749"/>
            <a:ext cx="7367756" cy="1463039"/>
          </a:xfrm>
        </p:spPr>
        <p:txBody>
          <a:bodyPr>
            <a:normAutofit/>
          </a:bodyPr>
          <a:lstStyle/>
          <a:p>
            <a:r>
              <a:rPr lang="en-US" sz="2800" dirty="0"/>
              <a:t>EQUIP Workshop</a:t>
            </a:r>
          </a:p>
          <a:p>
            <a:r>
              <a:rPr lang="en-US" sz="2800" dirty="0"/>
              <a:t>Business Development and Marketing</a:t>
            </a:r>
          </a:p>
        </p:txBody>
      </p:sp>
      <p:sp>
        <p:nvSpPr>
          <p:cNvPr id="3" name="Text Placeholder 2">
            <a:extLst>
              <a:ext uri="{FF2B5EF4-FFF2-40B4-BE49-F238E27FC236}">
                <a16:creationId xmlns:a16="http://schemas.microsoft.com/office/drawing/2014/main" id="{09CBCEDC-9CC8-4B3D-8C69-D82D81101412}"/>
              </a:ext>
            </a:extLst>
          </p:cNvPr>
          <p:cNvSpPr>
            <a:spLocks noGrp="1"/>
          </p:cNvSpPr>
          <p:nvPr>
            <p:ph type="body" sz="quarter" idx="11"/>
          </p:nvPr>
        </p:nvSpPr>
        <p:spPr>
          <a:xfrm>
            <a:off x="226650" y="4714875"/>
            <a:ext cx="5891212" cy="428625"/>
          </a:xfrm>
        </p:spPr>
        <p:txBody>
          <a:bodyPr/>
          <a:lstStyle/>
          <a:p>
            <a:r>
              <a:rPr lang="en-US" dirty="0"/>
              <a:t>December 13, 2022</a:t>
            </a:r>
          </a:p>
        </p:txBody>
      </p:sp>
    </p:spTree>
    <p:extLst>
      <p:ext uri="{BB962C8B-B14F-4D97-AF65-F5344CB8AC3E}">
        <p14:creationId xmlns:p14="http://schemas.microsoft.com/office/powerpoint/2010/main" val="215975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Selling</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Selling is about the pursuit of a particular opportunity</a:t>
            </a:r>
          </a:p>
          <a:p>
            <a:r>
              <a:rPr lang="en-US" dirty="0"/>
              <a:t>Competing on qualifications</a:t>
            </a:r>
          </a:p>
          <a:p>
            <a:r>
              <a:rPr lang="en-US" dirty="0"/>
              <a:t>Bidding or competing on price</a:t>
            </a:r>
          </a:p>
          <a:p>
            <a:r>
              <a:rPr lang="en-US" dirty="0"/>
              <a:t>Negotiating</a:t>
            </a:r>
          </a:p>
          <a:p>
            <a:r>
              <a:rPr lang="en-US" dirty="0"/>
              <a:t>Interviewing or presenting</a:t>
            </a:r>
          </a:p>
          <a:p>
            <a:endParaRPr lang="en-US" dirty="0"/>
          </a:p>
          <a:p>
            <a:r>
              <a:rPr lang="en-US" dirty="0"/>
              <a:t>…all to win a particular job. </a:t>
            </a:r>
          </a:p>
          <a:p>
            <a:endParaRPr lang="en-US" dirty="0"/>
          </a:p>
          <a:p>
            <a:endParaRPr lang="en-US" dirty="0"/>
          </a:p>
        </p:txBody>
      </p:sp>
    </p:spTree>
    <p:extLst>
      <p:ext uri="{BB962C8B-B14F-4D97-AF65-F5344CB8AC3E}">
        <p14:creationId xmlns:p14="http://schemas.microsoft.com/office/powerpoint/2010/main" val="256381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Selling supports BD</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When a door opens, you must be able to walk in.</a:t>
            </a:r>
          </a:p>
          <a:p>
            <a:r>
              <a:rPr lang="en-US" dirty="0"/>
              <a:t>“Best foot forward” for your company</a:t>
            </a:r>
          </a:p>
          <a:p>
            <a:r>
              <a:rPr lang="en-US" dirty="0"/>
              <a:t>Smart, accurate estimating</a:t>
            </a:r>
          </a:p>
          <a:p>
            <a:r>
              <a:rPr lang="en-US" dirty="0"/>
              <a:t>Understanding your scope</a:t>
            </a:r>
          </a:p>
          <a:p>
            <a:r>
              <a:rPr lang="en-US" dirty="0"/>
              <a:t>Understanding the schedule</a:t>
            </a:r>
          </a:p>
          <a:p>
            <a:r>
              <a:rPr lang="en-US" dirty="0"/>
              <a:t>Honoring commitments</a:t>
            </a:r>
          </a:p>
          <a:p>
            <a:r>
              <a:rPr lang="en-US" dirty="0"/>
              <a:t>Creating a great construction experience</a:t>
            </a:r>
          </a:p>
          <a:p>
            <a:endParaRPr lang="en-US" dirty="0"/>
          </a:p>
        </p:txBody>
      </p:sp>
    </p:spTree>
    <p:extLst>
      <p:ext uri="{BB962C8B-B14F-4D97-AF65-F5344CB8AC3E}">
        <p14:creationId xmlns:p14="http://schemas.microsoft.com/office/powerpoint/2010/main" val="247159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Both support BD</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Marketing is a tool to tell your story </a:t>
            </a:r>
          </a:p>
          <a:p>
            <a:r>
              <a:rPr lang="en-US" dirty="0"/>
              <a:t>Selling helps you win a particular job</a:t>
            </a:r>
          </a:p>
          <a:p>
            <a:r>
              <a:rPr lang="en-US" b="1" i="1" dirty="0"/>
              <a:t>But BD opens doors</a:t>
            </a:r>
          </a:p>
        </p:txBody>
      </p:sp>
    </p:spTree>
    <p:extLst>
      <p:ext uri="{BB962C8B-B14F-4D97-AF65-F5344CB8AC3E}">
        <p14:creationId xmlns:p14="http://schemas.microsoft.com/office/powerpoint/2010/main" val="172345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Never getting a job</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You know what it’s like to price jobs, and never win.</a:t>
            </a:r>
          </a:p>
          <a:p>
            <a:r>
              <a:rPr lang="en-US" dirty="0"/>
              <a:t>Or to never be invited by the companies you want to work with. </a:t>
            </a:r>
          </a:p>
          <a:p>
            <a:r>
              <a:rPr lang="en-US" dirty="0"/>
              <a:t>Why does that happen?</a:t>
            </a:r>
          </a:p>
          <a:p>
            <a:r>
              <a:rPr lang="en-US" dirty="0"/>
              <a:t>Most often it’s because—</a:t>
            </a:r>
          </a:p>
          <a:p>
            <a:r>
              <a:rPr lang="en-US" dirty="0"/>
              <a:t>You don’t know the person you are sending your bid or proposal to…</a:t>
            </a:r>
          </a:p>
          <a:p>
            <a:r>
              <a:rPr lang="en-US" dirty="0"/>
              <a:t>You don’t keep your contact fresh…</a:t>
            </a:r>
          </a:p>
          <a:p>
            <a:r>
              <a:rPr lang="en-US" dirty="0"/>
              <a:t>…or you don’t get accurate feedback about where you stand. </a:t>
            </a:r>
          </a:p>
        </p:txBody>
      </p:sp>
    </p:spTree>
    <p:extLst>
      <p:ext uri="{BB962C8B-B14F-4D97-AF65-F5344CB8AC3E}">
        <p14:creationId xmlns:p14="http://schemas.microsoft.com/office/powerpoint/2010/main" val="274992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lstStyle/>
          <a:p>
            <a:r>
              <a:rPr lang="en-US" sz="2400" dirty="0"/>
              <a:t>Why? People work with people they know!</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a:xfrm>
            <a:off x="457200" y="1140940"/>
            <a:ext cx="8388036" cy="3320415"/>
          </a:xfrm>
        </p:spPr>
        <p:txBody>
          <a:bodyPr/>
          <a:lstStyle/>
          <a:p>
            <a:r>
              <a:rPr lang="en-US" dirty="0"/>
              <a:t>We (at B&amp;G) have to know people before we work with them.</a:t>
            </a:r>
          </a:p>
          <a:p>
            <a:r>
              <a:rPr lang="en-US" dirty="0"/>
              <a:t>We vet everyone in detail.</a:t>
            </a:r>
          </a:p>
          <a:p>
            <a:r>
              <a:rPr lang="en-US" dirty="0"/>
              <a:t>Pre-qualification form.</a:t>
            </a:r>
          </a:p>
          <a:p>
            <a:r>
              <a:rPr lang="en-US" dirty="0"/>
              <a:t>Eligibility for SDI—Subcontractor Default Insurance (aka Subguard).</a:t>
            </a:r>
          </a:p>
          <a:p>
            <a:r>
              <a:rPr lang="en-US" dirty="0"/>
              <a:t>Ensure viability to finish a project.</a:t>
            </a:r>
          </a:p>
          <a:p>
            <a:r>
              <a:rPr lang="en-US" dirty="0"/>
              <a:t>Learn how you’ve performed in the past. </a:t>
            </a:r>
          </a:p>
          <a:p>
            <a:r>
              <a:rPr lang="en-US" dirty="0"/>
              <a:t>Match your experience to the size of project you can handle.</a:t>
            </a:r>
          </a:p>
          <a:p>
            <a:r>
              <a:rPr lang="en-US" dirty="0"/>
              <a:t>Try to set you up for success. </a:t>
            </a:r>
          </a:p>
        </p:txBody>
      </p:sp>
    </p:spTree>
    <p:extLst>
      <p:ext uri="{BB962C8B-B14F-4D97-AF65-F5344CB8AC3E}">
        <p14:creationId xmlns:p14="http://schemas.microsoft.com/office/powerpoint/2010/main" val="18687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How do you open those doors?</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Identify the people you need to know.</a:t>
            </a:r>
          </a:p>
          <a:p>
            <a:r>
              <a:rPr lang="en-US" dirty="0"/>
              <a:t>At B&amp;G, that’s likely a Senior Preconstruction Manager (estimator).</a:t>
            </a:r>
          </a:p>
          <a:p>
            <a:r>
              <a:rPr lang="en-US" dirty="0"/>
              <a:t>A Senior Project Manager.</a:t>
            </a:r>
          </a:p>
          <a:p>
            <a:r>
              <a:rPr lang="en-US" dirty="0"/>
              <a:t>Division Manager. </a:t>
            </a:r>
          </a:p>
          <a:p>
            <a:r>
              <a:rPr lang="en-US" dirty="0"/>
              <a:t>If you talk to someone who says they aren’t the right contact, ask who you SHOULD talk to. </a:t>
            </a:r>
          </a:p>
          <a:p>
            <a:r>
              <a:rPr lang="en-US" dirty="0"/>
              <a:t>Make lists of people to contact. (More later)</a:t>
            </a:r>
          </a:p>
        </p:txBody>
      </p:sp>
    </p:spTree>
    <p:extLst>
      <p:ext uri="{BB962C8B-B14F-4D97-AF65-F5344CB8AC3E}">
        <p14:creationId xmlns:p14="http://schemas.microsoft.com/office/powerpoint/2010/main" val="338796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How do I make contact?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normAutofit lnSpcReduction="10000"/>
          </a:bodyPr>
          <a:lstStyle/>
          <a:p>
            <a:r>
              <a:rPr lang="en-US" dirty="0"/>
              <a:t>THE GOAL IS TO MEET PEOPLE PERSONALLY.</a:t>
            </a:r>
          </a:p>
          <a:p>
            <a:r>
              <a:rPr lang="en-US" dirty="0"/>
              <a:t>There is a hierarchy of communication types.</a:t>
            </a:r>
          </a:p>
          <a:p>
            <a:r>
              <a:rPr lang="en-US" dirty="0"/>
              <a:t>Email? Okay, but impersonal, easy to ignore.</a:t>
            </a:r>
          </a:p>
          <a:p>
            <a:r>
              <a:rPr lang="en-US" dirty="0"/>
              <a:t>Text is not appropriate for initial business contact.</a:t>
            </a:r>
          </a:p>
          <a:p>
            <a:r>
              <a:rPr lang="en-US" dirty="0"/>
              <a:t>A phone call is a start, but not a substitute. </a:t>
            </a:r>
          </a:p>
          <a:p>
            <a:r>
              <a:rPr lang="en-US" dirty="0"/>
              <a:t>If you reach someone on your list, make an appointment to see them—office, lunch, after work. </a:t>
            </a:r>
          </a:p>
          <a:p>
            <a:r>
              <a:rPr lang="en-US" dirty="0"/>
              <a:t>GET IN FRONT OF PEOPLE!</a:t>
            </a:r>
          </a:p>
          <a:p>
            <a:r>
              <a:rPr lang="en-US" dirty="0"/>
              <a:t>Out of sight, out of mind. </a:t>
            </a:r>
          </a:p>
          <a:p>
            <a:endParaRPr lang="en-US" dirty="0"/>
          </a:p>
          <a:p>
            <a:endParaRPr lang="en-US" dirty="0"/>
          </a:p>
        </p:txBody>
      </p:sp>
    </p:spTree>
    <p:extLst>
      <p:ext uri="{BB962C8B-B14F-4D97-AF65-F5344CB8AC3E}">
        <p14:creationId xmlns:p14="http://schemas.microsoft.com/office/powerpoint/2010/main" val="649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How do I make contact?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normAutofit/>
          </a:bodyPr>
          <a:lstStyle/>
          <a:p>
            <a:r>
              <a:rPr lang="en-US" dirty="0"/>
              <a:t>Raise your profile.</a:t>
            </a:r>
          </a:p>
          <a:p>
            <a:r>
              <a:rPr lang="en-US" dirty="0"/>
              <a:t>Be out in the community.</a:t>
            </a:r>
          </a:p>
          <a:p>
            <a:r>
              <a:rPr lang="en-US" dirty="0"/>
              <a:t>Be at industry events.</a:t>
            </a:r>
          </a:p>
          <a:p>
            <a:r>
              <a:rPr lang="en-US" dirty="0"/>
              <a:t>Support charities. See how many people you’ll meet!</a:t>
            </a:r>
          </a:p>
          <a:p>
            <a:r>
              <a:rPr lang="en-US" dirty="0"/>
              <a:t>Go where your GCs go. </a:t>
            </a:r>
          </a:p>
          <a:p>
            <a:endParaRPr lang="en-US" dirty="0"/>
          </a:p>
        </p:txBody>
      </p:sp>
    </p:spTree>
    <p:extLst>
      <p:ext uri="{BB962C8B-B14F-4D97-AF65-F5344CB8AC3E}">
        <p14:creationId xmlns:p14="http://schemas.microsoft.com/office/powerpoint/2010/main" val="129541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How do I make contact?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normAutofit/>
          </a:bodyPr>
          <a:lstStyle/>
          <a:p>
            <a:r>
              <a:rPr lang="en-US" dirty="0"/>
              <a:t>Ask for help.</a:t>
            </a:r>
          </a:p>
          <a:p>
            <a:r>
              <a:rPr lang="en-US" dirty="0"/>
              <a:t>Do you know someone at B&amp;G, or another company you’ve targeted?</a:t>
            </a:r>
          </a:p>
          <a:p>
            <a:r>
              <a:rPr lang="en-US" dirty="0"/>
              <a:t>Ask them to introduce you.</a:t>
            </a:r>
          </a:p>
          <a:p>
            <a:r>
              <a:rPr lang="en-US" dirty="0"/>
              <a:t>If you’ve done good work for an owner, ask them for a reference, or to make a call.</a:t>
            </a:r>
          </a:p>
          <a:p>
            <a:r>
              <a:rPr lang="en-US" dirty="0"/>
              <a:t>Use the relationships you already have!</a:t>
            </a:r>
          </a:p>
          <a:p>
            <a:endParaRPr lang="en-US" dirty="0"/>
          </a:p>
        </p:txBody>
      </p:sp>
    </p:spTree>
    <p:extLst>
      <p:ext uri="{BB962C8B-B14F-4D97-AF65-F5344CB8AC3E}">
        <p14:creationId xmlns:p14="http://schemas.microsoft.com/office/powerpoint/2010/main" val="41601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Transactional vs. Relational</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When you meet people, ASK THEM ABOUT THEMSELVES. </a:t>
            </a:r>
          </a:p>
          <a:p>
            <a:r>
              <a:rPr lang="en-US" dirty="0"/>
              <a:t>NEVER start by selling. </a:t>
            </a:r>
          </a:p>
          <a:p>
            <a:r>
              <a:rPr lang="en-US" dirty="0"/>
              <a:t>Find out about them. Family, interests, pastimes, background, etc. </a:t>
            </a:r>
          </a:p>
          <a:p>
            <a:r>
              <a:rPr lang="en-US" dirty="0"/>
              <a:t>“</a:t>
            </a:r>
            <a:r>
              <a:rPr lang="en-US" b="1" i="1" dirty="0"/>
              <a:t>Interested</a:t>
            </a:r>
            <a:r>
              <a:rPr lang="en-US" dirty="0"/>
              <a:t> people are interesting.”</a:t>
            </a:r>
          </a:p>
          <a:p>
            <a:r>
              <a:rPr lang="en-US" dirty="0"/>
              <a:t>People work with people they know. </a:t>
            </a:r>
          </a:p>
          <a:p>
            <a:r>
              <a:rPr lang="en-US" dirty="0"/>
              <a:t>People who sell hard and “close” immediately are obnoxious. </a:t>
            </a:r>
          </a:p>
          <a:p>
            <a:r>
              <a:rPr lang="en-US" dirty="0"/>
              <a:t>Build connections before transactions. </a:t>
            </a:r>
          </a:p>
          <a:p>
            <a:endParaRPr lang="en-US" dirty="0"/>
          </a:p>
        </p:txBody>
      </p:sp>
    </p:spTree>
    <p:extLst>
      <p:ext uri="{BB962C8B-B14F-4D97-AF65-F5344CB8AC3E}">
        <p14:creationId xmlns:p14="http://schemas.microsoft.com/office/powerpoint/2010/main" val="206712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3C33C-B658-4AF1-BD4C-13053AD12F71}"/>
              </a:ext>
            </a:extLst>
          </p:cNvPr>
          <p:cNvSpPr>
            <a:spLocks noGrp="1"/>
          </p:cNvSpPr>
          <p:nvPr>
            <p:ph type="body" sz="quarter" idx="10"/>
          </p:nvPr>
        </p:nvSpPr>
        <p:spPr>
          <a:xfrm>
            <a:off x="2673368" y="1651408"/>
            <a:ext cx="5964445" cy="398266"/>
          </a:xfrm>
        </p:spPr>
        <p:txBody>
          <a:bodyPr>
            <a:normAutofit fontScale="85000" lnSpcReduction="10000"/>
          </a:bodyPr>
          <a:lstStyle/>
          <a:p>
            <a:pPr marL="342900" indent="-342900">
              <a:buClr>
                <a:schemeClr val="bg1"/>
              </a:buClr>
              <a:buFont typeface="Arial" panose="020B0604020202020204" pitchFamily="34" charset="0"/>
              <a:buChar char="•"/>
            </a:pPr>
            <a:r>
              <a:rPr lang="en-US" dirty="0"/>
              <a:t>Planning, tracking, and evaluating your progress</a:t>
            </a:r>
          </a:p>
          <a:p>
            <a:pPr marL="342900" indent="-342900">
              <a:buClr>
                <a:schemeClr val="bg1"/>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A6D0D6CD-C2E1-4A68-8B85-663DB0FFA24D}"/>
              </a:ext>
            </a:extLst>
          </p:cNvPr>
          <p:cNvSpPr>
            <a:spLocks noGrp="1"/>
          </p:cNvSpPr>
          <p:nvPr>
            <p:ph type="body" sz="quarter" idx="11"/>
          </p:nvPr>
        </p:nvSpPr>
        <p:spPr>
          <a:xfrm>
            <a:off x="2673369" y="1212925"/>
            <a:ext cx="5715216" cy="451120"/>
          </a:xfrm>
        </p:spPr>
        <p:txBody>
          <a:bodyPr>
            <a:normAutofit/>
          </a:bodyPr>
          <a:lstStyle/>
          <a:p>
            <a:pPr marL="342900" indent="-342900">
              <a:buClr>
                <a:schemeClr val="bg1"/>
              </a:buClr>
              <a:buFont typeface="Arial" panose="020B0604020202020204" pitchFamily="34" charset="0"/>
              <a:buChar char="•"/>
            </a:pPr>
            <a:r>
              <a:rPr lang="en-US" sz="2000" dirty="0"/>
              <a:t>What is Business Development</a:t>
            </a:r>
            <a:r>
              <a:rPr lang="en-US" dirty="0"/>
              <a:t>		</a:t>
            </a:r>
          </a:p>
        </p:txBody>
      </p:sp>
      <p:sp>
        <p:nvSpPr>
          <p:cNvPr id="4" name="Text Placeholder 3">
            <a:extLst>
              <a:ext uri="{FF2B5EF4-FFF2-40B4-BE49-F238E27FC236}">
                <a16:creationId xmlns:a16="http://schemas.microsoft.com/office/drawing/2014/main" id="{DE05903A-F375-4FEF-9CDF-64660DDCA8B6}"/>
              </a:ext>
            </a:extLst>
          </p:cNvPr>
          <p:cNvSpPr>
            <a:spLocks noGrp="1"/>
          </p:cNvSpPr>
          <p:nvPr>
            <p:ph type="body" sz="quarter" idx="12"/>
          </p:nvPr>
        </p:nvSpPr>
        <p:spPr>
          <a:xfrm>
            <a:off x="2673369" y="2691983"/>
            <a:ext cx="5715216" cy="398266"/>
          </a:xfrm>
        </p:spPr>
        <p:txBody>
          <a:bodyPr>
            <a:normAutofit/>
          </a:bodyPr>
          <a:lstStyle/>
          <a:p>
            <a:pPr marL="342900" indent="-342900">
              <a:buClr>
                <a:schemeClr val="bg1"/>
              </a:buClr>
              <a:buFont typeface="Arial" panose="020B0604020202020204" pitchFamily="34" charset="0"/>
              <a:buChar char="•"/>
            </a:pPr>
            <a:r>
              <a:rPr lang="en-US" sz="2000" dirty="0"/>
              <a:t>Importance of an online presence</a:t>
            </a:r>
          </a:p>
        </p:txBody>
      </p:sp>
      <p:sp>
        <p:nvSpPr>
          <p:cNvPr id="5" name="Text Placeholder 4">
            <a:extLst>
              <a:ext uri="{FF2B5EF4-FFF2-40B4-BE49-F238E27FC236}">
                <a16:creationId xmlns:a16="http://schemas.microsoft.com/office/drawing/2014/main" id="{3D6DC452-456E-462C-A5D2-B1BEB1306414}"/>
              </a:ext>
            </a:extLst>
          </p:cNvPr>
          <p:cNvSpPr>
            <a:spLocks noGrp="1"/>
          </p:cNvSpPr>
          <p:nvPr>
            <p:ph type="body" sz="quarter" idx="13"/>
          </p:nvPr>
        </p:nvSpPr>
        <p:spPr>
          <a:xfrm>
            <a:off x="2673369" y="2089744"/>
            <a:ext cx="5931788" cy="398266"/>
          </a:xfrm>
        </p:spPr>
        <p:txBody>
          <a:bodyPr>
            <a:noAutofit/>
          </a:bodyPr>
          <a:lstStyle/>
          <a:p>
            <a:pPr marL="342900" indent="-342900">
              <a:buClr>
                <a:schemeClr val="bg1"/>
              </a:buClr>
              <a:buFont typeface="Arial" panose="020B0604020202020204" pitchFamily="34" charset="0"/>
              <a:buChar char="•"/>
            </a:pPr>
            <a:r>
              <a:rPr lang="en-US" sz="2000" dirty="0"/>
              <a:t>Marketing strategies to support business development</a:t>
            </a:r>
          </a:p>
        </p:txBody>
      </p:sp>
    </p:spTree>
    <p:extLst>
      <p:ext uri="{BB962C8B-B14F-4D97-AF65-F5344CB8AC3E}">
        <p14:creationId xmlns:p14="http://schemas.microsoft.com/office/powerpoint/2010/main" val="6669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But, in meetings, get to the point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If you get to meet with someone who makes decisions, get to know them, but then get to your point.</a:t>
            </a:r>
          </a:p>
          <a:p>
            <a:r>
              <a:rPr lang="en-US" dirty="0"/>
              <a:t>Have your “elevator speech.” 30 seconds to a minute.</a:t>
            </a:r>
          </a:p>
          <a:p>
            <a:r>
              <a:rPr lang="en-US" dirty="0"/>
              <a:t>“This is who we are, what we do, what we are good at, what we are looking for.”</a:t>
            </a:r>
          </a:p>
          <a:p>
            <a:r>
              <a:rPr lang="en-US" dirty="0"/>
              <a:t>This is the size project we can handle.</a:t>
            </a:r>
          </a:p>
          <a:p>
            <a:r>
              <a:rPr lang="en-US" dirty="0"/>
              <a:t>Be able to explain that—briefly! Practice it. </a:t>
            </a:r>
          </a:p>
          <a:p>
            <a:r>
              <a:rPr lang="en-US" dirty="0"/>
              <a:t>What opportunities are coming?</a:t>
            </a:r>
          </a:p>
          <a:p>
            <a:r>
              <a:rPr lang="en-US" dirty="0"/>
              <a:t>Ask what you need to do to earn an opportunity.</a:t>
            </a:r>
          </a:p>
          <a:p>
            <a:endParaRPr lang="en-US" dirty="0"/>
          </a:p>
          <a:p>
            <a:endParaRPr lang="en-US" dirty="0"/>
          </a:p>
        </p:txBody>
      </p:sp>
    </p:spTree>
    <p:extLst>
      <p:ext uri="{BB962C8B-B14F-4D97-AF65-F5344CB8AC3E}">
        <p14:creationId xmlns:p14="http://schemas.microsoft.com/office/powerpoint/2010/main" val="397195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It’s not a one-shot deal</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You met a decision maker? You don’t automatically “go on a list.” </a:t>
            </a:r>
          </a:p>
          <a:p>
            <a:r>
              <a:rPr lang="en-US" dirty="0"/>
              <a:t>When you met your husband, wife, significant other, it wasn’t one meeting, then you were “together.”</a:t>
            </a:r>
          </a:p>
          <a:p>
            <a:r>
              <a:rPr lang="en-US" dirty="0"/>
              <a:t>It takes time. Cultivate the connection. Two-way street. </a:t>
            </a:r>
          </a:p>
          <a:p>
            <a:r>
              <a:rPr lang="en-US" dirty="0"/>
              <a:t>The goal is trust and friendship. </a:t>
            </a:r>
          </a:p>
          <a:p>
            <a:r>
              <a:rPr lang="en-US" dirty="0"/>
              <a:t>People need to like you, trust you, and think you are competent.</a:t>
            </a:r>
          </a:p>
          <a:p>
            <a:pPr marL="0" indent="0">
              <a:buNone/>
            </a:pPr>
            <a:endParaRPr lang="en-US" dirty="0"/>
          </a:p>
        </p:txBody>
      </p:sp>
    </p:spTree>
    <p:extLst>
      <p:ext uri="{BB962C8B-B14F-4D97-AF65-F5344CB8AC3E}">
        <p14:creationId xmlns:p14="http://schemas.microsoft.com/office/powerpoint/2010/main" val="56268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It’s your job to keep up, not your client’s </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Keep stopping by.</a:t>
            </a:r>
          </a:p>
          <a:p>
            <a:r>
              <a:rPr lang="en-US" dirty="0"/>
              <a:t>Keep the contact fresh. </a:t>
            </a:r>
          </a:p>
          <a:p>
            <a:r>
              <a:rPr lang="en-US" dirty="0"/>
              <a:t>Ask what’s coming up.</a:t>
            </a:r>
          </a:p>
          <a:p>
            <a:r>
              <a:rPr lang="en-US" dirty="0"/>
              <a:t>OFFER WAYS THAT YOU CAN HELP. </a:t>
            </a:r>
          </a:p>
          <a:p>
            <a:r>
              <a:rPr lang="en-US" dirty="0"/>
              <a:t>A budget, some information about escalation, labor information, or another opportunity that you know about. </a:t>
            </a:r>
          </a:p>
          <a:p>
            <a:endParaRPr lang="en-US" dirty="0"/>
          </a:p>
          <a:p>
            <a:pPr marL="0" indent="0">
              <a:buNone/>
            </a:pPr>
            <a:endParaRPr lang="en-US" dirty="0"/>
          </a:p>
        </p:txBody>
      </p:sp>
    </p:spTree>
    <p:extLst>
      <p:ext uri="{BB962C8B-B14F-4D97-AF65-F5344CB8AC3E}">
        <p14:creationId xmlns:p14="http://schemas.microsoft.com/office/powerpoint/2010/main" val="20131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Tracking</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a:xfrm>
            <a:off x="457200" y="1140940"/>
            <a:ext cx="8242478" cy="3621183"/>
          </a:xfrm>
        </p:spPr>
        <p:txBody>
          <a:bodyPr>
            <a:normAutofit/>
          </a:bodyPr>
          <a:lstStyle/>
          <a:p>
            <a:r>
              <a:rPr lang="en-US" dirty="0"/>
              <a:t>Tracking what you are doing in BD doesn’t have to be hard.</a:t>
            </a:r>
          </a:p>
          <a:p>
            <a:r>
              <a:rPr lang="en-US" dirty="0"/>
              <a:t>B&amp;G—uses a powerful program called Salesforce, a CRM system. (Customer Relationship Management)</a:t>
            </a:r>
          </a:p>
          <a:p>
            <a:r>
              <a:rPr lang="en-US" dirty="0"/>
              <a:t>But CRM is just a fancy “list.”</a:t>
            </a:r>
          </a:p>
        </p:txBody>
      </p:sp>
    </p:spTree>
    <p:extLst>
      <p:ext uri="{BB962C8B-B14F-4D97-AF65-F5344CB8AC3E}">
        <p14:creationId xmlns:p14="http://schemas.microsoft.com/office/powerpoint/2010/main" val="6075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Tracking—make lists</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a:xfrm>
            <a:off x="457200" y="1140940"/>
            <a:ext cx="8242478" cy="3621183"/>
          </a:xfrm>
        </p:spPr>
        <p:txBody>
          <a:bodyPr>
            <a:normAutofit/>
          </a:bodyPr>
          <a:lstStyle/>
          <a:p>
            <a:r>
              <a:rPr lang="en-US" dirty="0"/>
              <a:t>Contacts </a:t>
            </a:r>
          </a:p>
          <a:p>
            <a:r>
              <a:rPr lang="en-US" dirty="0"/>
              <a:t>Activities</a:t>
            </a:r>
          </a:p>
          <a:p>
            <a:r>
              <a:rPr lang="en-US" dirty="0"/>
              <a:t>Opportunities</a:t>
            </a:r>
          </a:p>
          <a:p>
            <a:r>
              <a:rPr lang="en-US" dirty="0"/>
              <a:t>Next steps</a:t>
            </a:r>
          </a:p>
          <a:p>
            <a:r>
              <a:rPr lang="en-US" dirty="0"/>
              <a:t>Commit to a calendar “to-do list.”</a:t>
            </a:r>
          </a:p>
        </p:txBody>
      </p:sp>
    </p:spTree>
    <p:extLst>
      <p:ext uri="{BB962C8B-B14F-4D97-AF65-F5344CB8AC3E}">
        <p14:creationId xmlns:p14="http://schemas.microsoft.com/office/powerpoint/2010/main" val="260741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Tracking isn’t hard</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normAutofit/>
          </a:bodyPr>
          <a:lstStyle/>
          <a:p>
            <a:r>
              <a:rPr lang="en-US" dirty="0"/>
              <a:t>Spreadsheet. Word Document. Hand-written. </a:t>
            </a:r>
          </a:p>
          <a:p>
            <a:r>
              <a:rPr lang="en-US" dirty="0"/>
              <a:t>Who do I need to know? List them. Make goals. </a:t>
            </a:r>
          </a:p>
          <a:p>
            <a:r>
              <a:rPr lang="en-US" dirty="0"/>
              <a:t>What’s their contact information?</a:t>
            </a:r>
          </a:p>
          <a:p>
            <a:r>
              <a:rPr lang="en-US" dirty="0"/>
              <a:t>What do I know about them?</a:t>
            </a:r>
          </a:p>
          <a:p>
            <a:r>
              <a:rPr lang="en-US" dirty="0"/>
              <a:t>When will I see them? Commit to it. </a:t>
            </a:r>
          </a:p>
          <a:p>
            <a:r>
              <a:rPr lang="en-US" dirty="0"/>
              <a:t>When did I see them? Record it. </a:t>
            </a:r>
          </a:p>
          <a:p>
            <a:r>
              <a:rPr lang="en-US" dirty="0"/>
              <a:t>What jobs are coming up?</a:t>
            </a:r>
          </a:p>
          <a:p>
            <a:r>
              <a:rPr lang="en-US" dirty="0"/>
              <a:t>When do I need to go back?</a:t>
            </a:r>
          </a:p>
        </p:txBody>
      </p:sp>
    </p:spTree>
    <p:extLst>
      <p:ext uri="{BB962C8B-B14F-4D97-AF65-F5344CB8AC3E}">
        <p14:creationId xmlns:p14="http://schemas.microsoft.com/office/powerpoint/2010/main" val="419392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Just do it!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Then do what your list tells you to do.</a:t>
            </a:r>
          </a:p>
          <a:p>
            <a:r>
              <a:rPr lang="en-US" dirty="0"/>
              <a:t>Go to see people.</a:t>
            </a:r>
          </a:p>
          <a:p>
            <a:r>
              <a:rPr lang="en-US" dirty="0"/>
              <a:t>Be interested in them.</a:t>
            </a:r>
          </a:p>
          <a:p>
            <a:r>
              <a:rPr lang="en-US" dirty="0"/>
              <a:t>Take them useful information.</a:t>
            </a:r>
          </a:p>
          <a:p>
            <a:r>
              <a:rPr lang="en-US" dirty="0"/>
              <a:t>Find out what’s coming. </a:t>
            </a:r>
          </a:p>
          <a:p>
            <a:r>
              <a:rPr lang="en-US" dirty="0"/>
              <a:t>Repeat.</a:t>
            </a:r>
          </a:p>
          <a:p>
            <a:endParaRPr lang="en-US" dirty="0"/>
          </a:p>
        </p:txBody>
      </p:sp>
    </p:spTree>
    <p:extLst>
      <p:ext uri="{BB962C8B-B14F-4D97-AF65-F5344CB8AC3E}">
        <p14:creationId xmlns:p14="http://schemas.microsoft.com/office/powerpoint/2010/main" val="7461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Opportunity assessment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Does it fit my company?</a:t>
            </a:r>
          </a:p>
          <a:p>
            <a:r>
              <a:rPr lang="en-US" dirty="0"/>
              <a:t>Do I have the people and resources?</a:t>
            </a:r>
          </a:p>
          <a:p>
            <a:r>
              <a:rPr lang="en-US" dirty="0"/>
              <a:t>Can I commit to the schedule?</a:t>
            </a:r>
          </a:p>
          <a:p>
            <a:r>
              <a:rPr lang="en-US" dirty="0"/>
              <a:t>Do I understand the scope?</a:t>
            </a:r>
          </a:p>
        </p:txBody>
      </p:sp>
    </p:spTree>
    <p:extLst>
      <p:ext uri="{BB962C8B-B14F-4D97-AF65-F5344CB8AC3E}">
        <p14:creationId xmlns:p14="http://schemas.microsoft.com/office/powerpoint/2010/main" val="33152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Capitalizing on an opportunity</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Ask questions.</a:t>
            </a:r>
          </a:p>
          <a:p>
            <a:r>
              <a:rPr lang="en-US" dirty="0"/>
              <a:t>Understand the job.</a:t>
            </a:r>
          </a:p>
          <a:p>
            <a:r>
              <a:rPr lang="en-US" dirty="0"/>
              <a:t>Be competitive.</a:t>
            </a:r>
          </a:p>
          <a:p>
            <a:r>
              <a:rPr lang="en-US" dirty="0"/>
              <a:t>Hit it out of the park.</a:t>
            </a:r>
          </a:p>
          <a:p>
            <a:r>
              <a:rPr lang="en-US" dirty="0"/>
              <a:t>First impressions are lasting.</a:t>
            </a:r>
          </a:p>
          <a:p>
            <a:r>
              <a:rPr lang="en-US" dirty="0"/>
              <a:t>Do whatever you promised.</a:t>
            </a:r>
          </a:p>
          <a:p>
            <a:r>
              <a:rPr lang="en-US" dirty="0"/>
              <a:t>(At B&amp;G we say: “we honor our commitments.”)</a:t>
            </a:r>
          </a:p>
        </p:txBody>
      </p:sp>
    </p:spTree>
    <p:extLst>
      <p:ext uri="{BB962C8B-B14F-4D97-AF65-F5344CB8AC3E}">
        <p14:creationId xmlns:p14="http://schemas.microsoft.com/office/powerpoint/2010/main" val="36982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If you don’t win…evaluate why. </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Don’t hound the preconstruction team until the dust has settled. They get buried by the “where did we stand?” question.</a:t>
            </a:r>
          </a:p>
          <a:p>
            <a:r>
              <a:rPr lang="en-US" dirty="0"/>
              <a:t>It’s fair to ask questions, and you should.</a:t>
            </a:r>
          </a:p>
          <a:p>
            <a:r>
              <a:rPr lang="en-US" dirty="0"/>
              <a:t>Not just what the low bid was. “How was our proposal? Did we do anything wrong? Did we do anything right? Did we understand the job? How far out were we?” </a:t>
            </a:r>
          </a:p>
          <a:p>
            <a:r>
              <a:rPr lang="en-US" dirty="0"/>
              <a:t>Then start the process again. </a:t>
            </a:r>
          </a:p>
        </p:txBody>
      </p:sp>
    </p:spTree>
    <p:extLst>
      <p:ext uri="{BB962C8B-B14F-4D97-AF65-F5344CB8AC3E}">
        <p14:creationId xmlns:p14="http://schemas.microsoft.com/office/powerpoint/2010/main" val="331755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Introduction</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Business Development is 100% about building relationships.</a:t>
            </a:r>
          </a:p>
          <a:p>
            <a:r>
              <a:rPr lang="en-US" dirty="0"/>
              <a:t>The goal of relationships is to give you the opportunity win work.</a:t>
            </a:r>
          </a:p>
          <a:p>
            <a:r>
              <a:rPr lang="en-US" dirty="0"/>
              <a:t>Identify opportunities.</a:t>
            </a:r>
          </a:p>
          <a:p>
            <a:r>
              <a:rPr lang="en-US" dirty="0"/>
              <a:t>Open the door to competing.</a:t>
            </a:r>
          </a:p>
          <a:p>
            <a:endParaRPr lang="en-US" dirty="0"/>
          </a:p>
          <a:p>
            <a:endParaRPr lang="en-US" dirty="0"/>
          </a:p>
        </p:txBody>
      </p:sp>
    </p:spTree>
    <p:extLst>
      <p:ext uri="{BB962C8B-B14F-4D97-AF65-F5344CB8AC3E}">
        <p14:creationId xmlns:p14="http://schemas.microsoft.com/office/powerpoint/2010/main" val="3273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Constantly reevaluate</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Have I met the people I said I would meet?</a:t>
            </a:r>
          </a:p>
          <a:p>
            <a:r>
              <a:rPr lang="en-US" dirty="0"/>
              <a:t>Are they the right people?</a:t>
            </a:r>
          </a:p>
          <a:p>
            <a:r>
              <a:rPr lang="en-US" dirty="0"/>
              <a:t>Am I learning about opportunities?</a:t>
            </a:r>
          </a:p>
          <a:p>
            <a:r>
              <a:rPr lang="en-US" dirty="0"/>
              <a:t>Am I bringing value to my target clients?</a:t>
            </a:r>
          </a:p>
          <a:p>
            <a:r>
              <a:rPr lang="en-US" dirty="0"/>
              <a:t>Do I need to change anything about how I’m approaching people?</a:t>
            </a:r>
          </a:p>
          <a:p>
            <a:r>
              <a:rPr lang="en-US" dirty="0"/>
              <a:t>(It’s fair to ask that).</a:t>
            </a:r>
          </a:p>
        </p:txBody>
      </p:sp>
    </p:spTree>
    <p:extLst>
      <p:ext uri="{BB962C8B-B14F-4D97-AF65-F5344CB8AC3E}">
        <p14:creationId xmlns:p14="http://schemas.microsoft.com/office/powerpoint/2010/main" val="416804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3C33C-B658-4AF1-BD4C-13053AD12F71}"/>
              </a:ext>
            </a:extLst>
          </p:cNvPr>
          <p:cNvSpPr>
            <a:spLocks noGrp="1"/>
          </p:cNvSpPr>
          <p:nvPr>
            <p:ph type="body" sz="quarter" idx="10"/>
          </p:nvPr>
        </p:nvSpPr>
        <p:spPr>
          <a:xfrm>
            <a:off x="2673368" y="1651408"/>
            <a:ext cx="5964445" cy="398266"/>
          </a:xfrm>
        </p:spPr>
        <p:txBody>
          <a:bodyPr>
            <a:normAutofit fontScale="85000" lnSpcReduction="10000"/>
          </a:bodyPr>
          <a:lstStyle/>
          <a:p>
            <a:pPr marL="342900" indent="-342900">
              <a:buClr>
                <a:schemeClr val="bg1"/>
              </a:buClr>
              <a:buFont typeface="Arial" panose="020B0604020202020204" pitchFamily="34" charset="0"/>
              <a:buChar char="•"/>
            </a:pPr>
            <a:r>
              <a:rPr lang="en-US" dirty="0"/>
              <a:t>Planning, tracking, and evaluating your progress</a:t>
            </a:r>
          </a:p>
          <a:p>
            <a:pPr marL="342900" indent="-342900">
              <a:buClr>
                <a:schemeClr val="bg1"/>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A6D0D6CD-C2E1-4A68-8B85-663DB0FFA24D}"/>
              </a:ext>
            </a:extLst>
          </p:cNvPr>
          <p:cNvSpPr>
            <a:spLocks noGrp="1"/>
          </p:cNvSpPr>
          <p:nvPr>
            <p:ph type="body" sz="quarter" idx="11"/>
          </p:nvPr>
        </p:nvSpPr>
        <p:spPr>
          <a:xfrm>
            <a:off x="2673369" y="1212925"/>
            <a:ext cx="5715216" cy="451120"/>
          </a:xfrm>
        </p:spPr>
        <p:txBody>
          <a:bodyPr>
            <a:normAutofit/>
          </a:bodyPr>
          <a:lstStyle/>
          <a:p>
            <a:pPr marL="342900" indent="-342900">
              <a:buClr>
                <a:schemeClr val="bg1"/>
              </a:buClr>
              <a:buFont typeface="Arial" panose="020B0604020202020204" pitchFamily="34" charset="0"/>
              <a:buChar char="•"/>
            </a:pPr>
            <a:r>
              <a:rPr lang="en-US" sz="2000" dirty="0"/>
              <a:t>What is Business Development</a:t>
            </a:r>
            <a:r>
              <a:rPr lang="en-US" dirty="0"/>
              <a:t>		</a:t>
            </a:r>
          </a:p>
        </p:txBody>
      </p:sp>
      <p:sp>
        <p:nvSpPr>
          <p:cNvPr id="4" name="Text Placeholder 3">
            <a:extLst>
              <a:ext uri="{FF2B5EF4-FFF2-40B4-BE49-F238E27FC236}">
                <a16:creationId xmlns:a16="http://schemas.microsoft.com/office/drawing/2014/main" id="{DE05903A-F375-4FEF-9CDF-64660DDCA8B6}"/>
              </a:ext>
            </a:extLst>
          </p:cNvPr>
          <p:cNvSpPr>
            <a:spLocks noGrp="1"/>
          </p:cNvSpPr>
          <p:nvPr>
            <p:ph type="body" sz="quarter" idx="12"/>
          </p:nvPr>
        </p:nvSpPr>
        <p:spPr>
          <a:xfrm>
            <a:off x="2673369" y="2691983"/>
            <a:ext cx="5715216" cy="398266"/>
          </a:xfrm>
        </p:spPr>
        <p:txBody>
          <a:bodyPr>
            <a:normAutofit/>
          </a:bodyPr>
          <a:lstStyle/>
          <a:p>
            <a:pPr marL="342900" indent="-342900">
              <a:buClr>
                <a:schemeClr val="bg1"/>
              </a:buClr>
              <a:buFont typeface="Arial" panose="020B0604020202020204" pitchFamily="34" charset="0"/>
              <a:buChar char="•"/>
            </a:pPr>
            <a:r>
              <a:rPr lang="en-US" sz="2000" dirty="0"/>
              <a:t>Importance of an online presence</a:t>
            </a:r>
          </a:p>
        </p:txBody>
      </p:sp>
      <p:sp>
        <p:nvSpPr>
          <p:cNvPr id="5" name="Text Placeholder 4">
            <a:extLst>
              <a:ext uri="{FF2B5EF4-FFF2-40B4-BE49-F238E27FC236}">
                <a16:creationId xmlns:a16="http://schemas.microsoft.com/office/drawing/2014/main" id="{3D6DC452-456E-462C-A5D2-B1BEB1306414}"/>
              </a:ext>
            </a:extLst>
          </p:cNvPr>
          <p:cNvSpPr>
            <a:spLocks noGrp="1"/>
          </p:cNvSpPr>
          <p:nvPr>
            <p:ph type="body" sz="quarter" idx="13"/>
          </p:nvPr>
        </p:nvSpPr>
        <p:spPr>
          <a:xfrm>
            <a:off x="2673369" y="2089744"/>
            <a:ext cx="5931788" cy="398266"/>
          </a:xfrm>
        </p:spPr>
        <p:txBody>
          <a:bodyPr>
            <a:noAutofit/>
          </a:bodyPr>
          <a:lstStyle/>
          <a:p>
            <a:pPr marL="342900" indent="-342900">
              <a:buClr>
                <a:schemeClr val="bg1"/>
              </a:buClr>
              <a:buFont typeface="Arial" panose="020B0604020202020204" pitchFamily="34" charset="0"/>
              <a:buChar char="•"/>
            </a:pPr>
            <a:r>
              <a:rPr lang="en-US" sz="2000" dirty="0"/>
              <a:t>Marketing strategies to support business development</a:t>
            </a:r>
          </a:p>
        </p:txBody>
      </p:sp>
    </p:spTree>
    <p:extLst>
      <p:ext uri="{BB962C8B-B14F-4D97-AF65-F5344CB8AC3E}">
        <p14:creationId xmlns:p14="http://schemas.microsoft.com/office/powerpoint/2010/main" val="29613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4DA27-9DA6-4A8C-8548-29FA0B33C219}"/>
              </a:ext>
            </a:extLst>
          </p:cNvPr>
          <p:cNvSpPr>
            <a:spLocks noGrp="1"/>
          </p:cNvSpPr>
          <p:nvPr>
            <p:ph type="body" sz="quarter" idx="11"/>
          </p:nvPr>
        </p:nvSpPr>
        <p:spPr>
          <a:xfrm>
            <a:off x="457200" y="1140939"/>
            <a:ext cx="5912338" cy="3320415"/>
          </a:xfrm>
        </p:spPr>
        <p:txBody>
          <a:bodyPr>
            <a:normAutofit/>
          </a:bodyPr>
          <a:lstStyle/>
          <a:p>
            <a:r>
              <a:rPr lang="en-US" dirty="0"/>
              <a:t>Brasfield &amp; Gorrie in 2010</a:t>
            </a:r>
          </a:p>
          <a:p>
            <a:pPr lvl="1"/>
            <a:r>
              <a:rPr lang="en-US" dirty="0"/>
              <a:t>25 people and $1.75 billion in revenue</a:t>
            </a:r>
          </a:p>
          <a:p>
            <a:pPr lvl="1"/>
            <a:r>
              <a:rPr lang="en-US" dirty="0"/>
              <a:t>Unnecessary roles</a:t>
            </a:r>
          </a:p>
          <a:p>
            <a:pPr lvl="1"/>
            <a:r>
              <a:rPr lang="en-US" dirty="0"/>
              <a:t>Not enough support in communications</a:t>
            </a:r>
          </a:p>
          <a:p>
            <a:pPr lvl="1"/>
            <a:r>
              <a:rPr lang="en-US" dirty="0"/>
              <a:t>First hire was a copywriter</a:t>
            </a:r>
          </a:p>
          <a:p>
            <a:r>
              <a:rPr lang="en-US" dirty="0"/>
              <a:t>Brasfield &amp; Gorrie in 2022</a:t>
            </a:r>
          </a:p>
          <a:p>
            <a:pPr lvl="1"/>
            <a:r>
              <a:rPr lang="en-US" dirty="0"/>
              <a:t>36 people and $5 billion in revenue</a:t>
            </a:r>
          </a:p>
          <a:p>
            <a:endParaRPr lang="en-US" dirty="0"/>
          </a:p>
        </p:txBody>
      </p:sp>
      <p:sp>
        <p:nvSpPr>
          <p:cNvPr id="3" name="Title 2">
            <a:extLst>
              <a:ext uri="{FF2B5EF4-FFF2-40B4-BE49-F238E27FC236}">
                <a16:creationId xmlns:a16="http://schemas.microsoft.com/office/drawing/2014/main" id="{37F862AB-24D3-4006-9F62-F34D5588EB24}"/>
              </a:ext>
            </a:extLst>
          </p:cNvPr>
          <p:cNvSpPr>
            <a:spLocks noGrp="1"/>
          </p:cNvSpPr>
          <p:nvPr>
            <p:ph type="title"/>
          </p:nvPr>
        </p:nvSpPr>
        <p:spPr>
          <a:xfrm>
            <a:off x="197516" y="391980"/>
            <a:ext cx="7320885" cy="497232"/>
          </a:xfrm>
        </p:spPr>
        <p:txBody>
          <a:bodyPr/>
          <a:lstStyle/>
          <a:p>
            <a:r>
              <a:rPr lang="en-US" dirty="0"/>
              <a:t>Marketing / Communications team history</a:t>
            </a:r>
          </a:p>
        </p:txBody>
      </p:sp>
    </p:spTree>
    <p:extLst>
      <p:ext uri="{BB962C8B-B14F-4D97-AF65-F5344CB8AC3E}">
        <p14:creationId xmlns:p14="http://schemas.microsoft.com/office/powerpoint/2010/main" val="218286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7B7D34-F2CD-4D29-9A9C-08ADC5BFC6D6}"/>
              </a:ext>
            </a:extLst>
          </p:cNvPr>
          <p:cNvSpPr>
            <a:spLocks noGrp="1"/>
          </p:cNvSpPr>
          <p:nvPr>
            <p:ph sz="half" idx="1"/>
          </p:nvPr>
        </p:nvSpPr>
        <p:spPr>
          <a:xfrm>
            <a:off x="892969" y="1133512"/>
            <a:ext cx="4418927" cy="3340867"/>
          </a:xfrm>
        </p:spPr>
        <p:txBody>
          <a:bodyPr>
            <a:normAutofit fontScale="92500" lnSpcReduction="20000"/>
          </a:bodyPr>
          <a:lstStyle/>
          <a:p>
            <a:pPr marL="0" indent="0">
              <a:buNone/>
              <a:tabLst>
                <a:tab pos="768668" algn="l"/>
              </a:tabLst>
            </a:pPr>
            <a:r>
              <a:rPr lang="en-US" sz="2800" b="1" dirty="0">
                <a:solidFill>
                  <a:srgbClr val="14AAE8"/>
                </a:solidFill>
              </a:rPr>
              <a:t>16</a:t>
            </a:r>
            <a:r>
              <a:rPr lang="en-US" b="1" dirty="0">
                <a:solidFill>
                  <a:srgbClr val="14AAE8"/>
                </a:solidFill>
              </a:rPr>
              <a:t> 	</a:t>
            </a:r>
            <a:r>
              <a:rPr lang="en-US" sz="2300" dirty="0"/>
              <a:t>Production</a:t>
            </a:r>
          </a:p>
          <a:p>
            <a:pPr marL="0" indent="0">
              <a:buNone/>
              <a:tabLst>
                <a:tab pos="768668" algn="l"/>
              </a:tabLst>
            </a:pPr>
            <a:r>
              <a:rPr lang="en-US" sz="2800" b="1" dirty="0">
                <a:solidFill>
                  <a:srgbClr val="14AAE8"/>
                </a:solidFill>
              </a:rPr>
              <a:t>8</a:t>
            </a:r>
            <a:r>
              <a:rPr lang="en-US" sz="2300" b="1" dirty="0">
                <a:solidFill>
                  <a:srgbClr val="14AAE8"/>
                </a:solidFill>
              </a:rPr>
              <a:t> 	</a:t>
            </a:r>
            <a:r>
              <a:rPr lang="en-US" sz="2300" dirty="0"/>
              <a:t>Communications</a:t>
            </a:r>
          </a:p>
          <a:p>
            <a:pPr marL="0" indent="0">
              <a:buNone/>
              <a:tabLst>
                <a:tab pos="768668" algn="l"/>
              </a:tabLst>
            </a:pPr>
            <a:r>
              <a:rPr lang="en-US" sz="2880" b="1" dirty="0">
                <a:solidFill>
                  <a:srgbClr val="14AAE8"/>
                </a:solidFill>
              </a:rPr>
              <a:t>5 	</a:t>
            </a:r>
            <a:r>
              <a:rPr lang="en-US" sz="2300" dirty="0"/>
              <a:t>Department leadership</a:t>
            </a:r>
            <a:endParaRPr lang="en-US" sz="2300" dirty="0">
              <a:solidFill>
                <a:srgbClr val="14AAE8"/>
              </a:solidFill>
            </a:endParaRPr>
          </a:p>
          <a:p>
            <a:pPr marL="0" indent="0">
              <a:buNone/>
              <a:tabLst>
                <a:tab pos="768668" algn="l"/>
              </a:tabLst>
            </a:pPr>
            <a:r>
              <a:rPr lang="en-US" sz="2900" b="1" dirty="0">
                <a:solidFill>
                  <a:srgbClr val="14AAE8"/>
                </a:solidFill>
              </a:rPr>
              <a:t>3</a:t>
            </a:r>
            <a:r>
              <a:rPr lang="en-US" sz="2520" b="1" dirty="0">
                <a:solidFill>
                  <a:srgbClr val="14AAE8"/>
                </a:solidFill>
              </a:rPr>
              <a:t> 	</a:t>
            </a:r>
            <a:r>
              <a:rPr lang="en-US" sz="2300" dirty="0"/>
              <a:t>Creative services (+2 video)</a:t>
            </a:r>
          </a:p>
          <a:p>
            <a:pPr marL="0" indent="0">
              <a:buNone/>
              <a:tabLst>
                <a:tab pos="768668" algn="l"/>
              </a:tabLst>
            </a:pPr>
            <a:r>
              <a:rPr lang="en-US" sz="2800" b="1" dirty="0">
                <a:solidFill>
                  <a:srgbClr val="14AAE8"/>
                </a:solidFill>
              </a:rPr>
              <a:t>2</a:t>
            </a:r>
            <a:r>
              <a:rPr lang="en-US" sz="2520" b="1" dirty="0">
                <a:solidFill>
                  <a:srgbClr val="14AAE8"/>
                </a:solidFill>
              </a:rPr>
              <a:t> 	</a:t>
            </a:r>
            <a:r>
              <a:rPr lang="en-US" sz="2300" dirty="0"/>
              <a:t>Copywriter</a:t>
            </a:r>
          </a:p>
          <a:p>
            <a:pPr marL="0" indent="0">
              <a:buNone/>
              <a:tabLst>
                <a:tab pos="768668" algn="l"/>
              </a:tabLst>
            </a:pPr>
            <a:r>
              <a:rPr lang="en-US" sz="2800" b="1" dirty="0">
                <a:solidFill>
                  <a:srgbClr val="14AAE8"/>
                </a:solidFill>
              </a:rPr>
              <a:t>1</a:t>
            </a:r>
            <a:r>
              <a:rPr lang="en-US" sz="2520" dirty="0">
                <a:solidFill>
                  <a:srgbClr val="14AAE8"/>
                </a:solidFill>
              </a:rPr>
              <a:t> </a:t>
            </a:r>
            <a:r>
              <a:rPr lang="en-US" dirty="0"/>
              <a:t> 	</a:t>
            </a:r>
            <a:r>
              <a:rPr lang="en-US" sz="2300" dirty="0"/>
              <a:t>Client Experience Manager</a:t>
            </a:r>
          </a:p>
          <a:p>
            <a:pPr marL="0" indent="0">
              <a:buNone/>
              <a:tabLst>
                <a:tab pos="768668" algn="l"/>
              </a:tabLst>
            </a:pPr>
            <a:r>
              <a:rPr lang="en-US" sz="2800" b="1" dirty="0">
                <a:solidFill>
                  <a:srgbClr val="14AAE8"/>
                </a:solidFill>
              </a:rPr>
              <a:t>1</a:t>
            </a:r>
            <a:r>
              <a:rPr lang="en-US" sz="2400" b="1" dirty="0">
                <a:solidFill>
                  <a:srgbClr val="14AAE8"/>
                </a:solidFill>
              </a:rPr>
              <a:t> </a:t>
            </a:r>
            <a:r>
              <a:rPr lang="en-US" sz="2300" dirty="0"/>
              <a:t>	Data Information</a:t>
            </a:r>
          </a:p>
          <a:p>
            <a:pPr marL="0" indent="0">
              <a:spcBef>
                <a:spcPts val="1620"/>
              </a:spcBef>
              <a:buNone/>
              <a:tabLst>
                <a:tab pos="768668" algn="l"/>
              </a:tabLst>
            </a:pPr>
            <a:r>
              <a:rPr lang="en-US" sz="2800" b="1" dirty="0">
                <a:solidFill>
                  <a:srgbClr val="134679"/>
                </a:solidFill>
              </a:rPr>
              <a:t>36</a:t>
            </a:r>
            <a:r>
              <a:rPr lang="en-US" sz="2880" b="1" dirty="0">
                <a:solidFill>
                  <a:srgbClr val="14AAE8"/>
                </a:solidFill>
              </a:rPr>
              <a:t> 	</a:t>
            </a:r>
            <a:r>
              <a:rPr lang="en-US" sz="2300" dirty="0"/>
              <a:t>total</a:t>
            </a:r>
          </a:p>
          <a:p>
            <a:pPr marL="0" indent="0">
              <a:buNone/>
            </a:pPr>
            <a:endParaRPr lang="en-US" dirty="0"/>
          </a:p>
        </p:txBody>
      </p:sp>
      <p:sp>
        <p:nvSpPr>
          <p:cNvPr id="9" name="Content Placeholder 4">
            <a:extLst>
              <a:ext uri="{FF2B5EF4-FFF2-40B4-BE49-F238E27FC236}">
                <a16:creationId xmlns:a16="http://schemas.microsoft.com/office/drawing/2014/main" id="{EE4C7FAA-5E65-450C-8173-9D8353043030}"/>
              </a:ext>
            </a:extLst>
          </p:cNvPr>
          <p:cNvSpPr txBox="1">
            <a:spLocks/>
          </p:cNvSpPr>
          <p:nvPr/>
        </p:nvSpPr>
        <p:spPr>
          <a:xfrm>
            <a:off x="5217775" y="1076835"/>
            <a:ext cx="3679031" cy="33408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2C4974"/>
              </a:buClr>
              <a:buSzPct val="70000"/>
              <a:buFont typeface="Wingdings 3" panose="05040102010807070707" pitchFamily="18" charset="2"/>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768668" algn="l"/>
              </a:tabLst>
            </a:pPr>
            <a:r>
              <a:rPr lang="en-US" sz="2000" b="1" dirty="0">
                <a:solidFill>
                  <a:srgbClr val="14AAE8"/>
                </a:solidFill>
              </a:rPr>
              <a:t> 17 	</a:t>
            </a:r>
            <a:r>
              <a:rPr lang="en-US" sz="2000" dirty="0"/>
              <a:t>Birmingham</a:t>
            </a:r>
            <a:endParaRPr lang="en-US" sz="2000" dirty="0">
              <a:solidFill>
                <a:srgbClr val="14AAE8"/>
              </a:solidFill>
            </a:endParaRPr>
          </a:p>
          <a:p>
            <a:pPr marL="0" indent="0">
              <a:buFont typeface="Wingdings 3" panose="05040102010807070707" pitchFamily="18" charset="2"/>
              <a:buNone/>
              <a:tabLst>
                <a:tab pos="768668" algn="l"/>
              </a:tabLst>
            </a:pPr>
            <a:r>
              <a:rPr lang="en-US" sz="2000" b="1" dirty="0">
                <a:solidFill>
                  <a:srgbClr val="14AAE8"/>
                </a:solidFill>
              </a:rPr>
              <a:t> 6 	</a:t>
            </a:r>
            <a:r>
              <a:rPr lang="en-US" sz="2000" dirty="0"/>
              <a:t>Atlanta</a:t>
            </a:r>
          </a:p>
          <a:p>
            <a:pPr marL="0" indent="0">
              <a:buFont typeface="Wingdings 3" panose="05040102010807070707" pitchFamily="18" charset="2"/>
              <a:buNone/>
              <a:tabLst>
                <a:tab pos="768668" algn="l"/>
              </a:tabLst>
            </a:pPr>
            <a:r>
              <a:rPr lang="en-US" sz="2000" b="1" dirty="0">
                <a:solidFill>
                  <a:srgbClr val="14AAE8"/>
                </a:solidFill>
              </a:rPr>
              <a:t> 6</a:t>
            </a:r>
            <a:r>
              <a:rPr lang="en-US" sz="2000" dirty="0">
                <a:solidFill>
                  <a:srgbClr val="14AAE8"/>
                </a:solidFill>
              </a:rPr>
              <a:t> </a:t>
            </a:r>
            <a:r>
              <a:rPr lang="en-US" sz="2000" dirty="0"/>
              <a:t> 	Orlando</a:t>
            </a:r>
          </a:p>
          <a:p>
            <a:pPr marL="0" indent="0">
              <a:buFont typeface="Wingdings 3" panose="05040102010807070707" pitchFamily="18" charset="2"/>
              <a:buNone/>
              <a:tabLst>
                <a:tab pos="768668" algn="l"/>
              </a:tabLst>
            </a:pPr>
            <a:r>
              <a:rPr lang="en-US" sz="2000" b="1" dirty="0">
                <a:solidFill>
                  <a:srgbClr val="14AAE8"/>
                </a:solidFill>
              </a:rPr>
              <a:t> 2 	</a:t>
            </a:r>
            <a:r>
              <a:rPr lang="en-US" sz="2000" dirty="0"/>
              <a:t>Nashville</a:t>
            </a:r>
          </a:p>
          <a:p>
            <a:pPr marL="0" indent="0">
              <a:buFont typeface="Wingdings 3" panose="05040102010807070707" pitchFamily="18" charset="2"/>
              <a:buNone/>
              <a:tabLst>
                <a:tab pos="768668" algn="l"/>
              </a:tabLst>
            </a:pPr>
            <a:r>
              <a:rPr lang="en-US" sz="2000" b="1" dirty="0">
                <a:solidFill>
                  <a:srgbClr val="14AAE8"/>
                </a:solidFill>
              </a:rPr>
              <a:t> 2</a:t>
            </a:r>
            <a:r>
              <a:rPr lang="en-US" sz="2000" dirty="0">
                <a:solidFill>
                  <a:srgbClr val="14AAE8"/>
                </a:solidFill>
              </a:rPr>
              <a:t> </a:t>
            </a:r>
            <a:r>
              <a:rPr lang="en-US" sz="2000" dirty="0"/>
              <a:t> 	Raleigh</a:t>
            </a:r>
          </a:p>
          <a:p>
            <a:pPr marL="0" indent="0">
              <a:buFont typeface="Wingdings 3" panose="05040102010807070707" pitchFamily="18" charset="2"/>
              <a:buNone/>
              <a:tabLst>
                <a:tab pos="768668" algn="l"/>
              </a:tabLst>
            </a:pPr>
            <a:r>
              <a:rPr lang="en-US" sz="2000" b="1" dirty="0">
                <a:solidFill>
                  <a:srgbClr val="14AAE8"/>
                </a:solidFill>
              </a:rPr>
              <a:t> 1 	</a:t>
            </a:r>
            <a:r>
              <a:rPr lang="en-US" sz="2000" dirty="0"/>
              <a:t>Charlotte</a:t>
            </a:r>
          </a:p>
          <a:p>
            <a:pPr marL="0" indent="0">
              <a:buFont typeface="Wingdings 3" panose="05040102010807070707" pitchFamily="18" charset="2"/>
              <a:buNone/>
              <a:tabLst>
                <a:tab pos="768668" algn="l"/>
              </a:tabLst>
            </a:pPr>
            <a:r>
              <a:rPr lang="en-US" sz="2000" b="1" dirty="0">
                <a:solidFill>
                  <a:srgbClr val="14AAE8"/>
                </a:solidFill>
              </a:rPr>
              <a:t> 1 	</a:t>
            </a:r>
            <a:r>
              <a:rPr lang="en-US" sz="2000" dirty="0"/>
              <a:t>Dallas</a:t>
            </a:r>
          </a:p>
          <a:p>
            <a:pPr marL="0" indent="0">
              <a:buFont typeface="Wingdings 3" panose="05040102010807070707" pitchFamily="18" charset="2"/>
              <a:buNone/>
              <a:tabLst>
                <a:tab pos="768668" algn="l"/>
              </a:tabLst>
            </a:pPr>
            <a:r>
              <a:rPr lang="en-US" sz="2000" b="1" dirty="0">
                <a:solidFill>
                  <a:srgbClr val="14AAE8"/>
                </a:solidFill>
              </a:rPr>
              <a:t> 1 </a:t>
            </a:r>
            <a:r>
              <a:rPr lang="en-US" sz="2000" dirty="0"/>
              <a:t>	Greenville</a:t>
            </a:r>
          </a:p>
          <a:p>
            <a:pPr marL="0" indent="0">
              <a:spcBef>
                <a:spcPts val="1620"/>
              </a:spcBef>
              <a:buFont typeface="Wingdings 3" panose="05040102010807070707" pitchFamily="18" charset="2"/>
              <a:buNone/>
              <a:tabLst>
                <a:tab pos="768668" algn="l"/>
              </a:tabLst>
            </a:pPr>
            <a:r>
              <a:rPr lang="en-US" sz="2600" b="1" dirty="0">
                <a:solidFill>
                  <a:srgbClr val="134679"/>
                </a:solidFill>
              </a:rPr>
              <a:t>36</a:t>
            </a:r>
            <a:r>
              <a:rPr lang="en-US" sz="2600" b="1" dirty="0">
                <a:solidFill>
                  <a:srgbClr val="14AAE8"/>
                </a:solidFill>
              </a:rPr>
              <a:t> 	</a:t>
            </a:r>
            <a:r>
              <a:rPr lang="en-US" sz="2600" dirty="0"/>
              <a:t>total</a:t>
            </a:r>
          </a:p>
          <a:p>
            <a:pPr marL="0" indent="0">
              <a:buFont typeface="Wingdings 3" panose="05040102010807070707" pitchFamily="18" charset="2"/>
              <a:buNone/>
            </a:pPr>
            <a:endParaRPr lang="en-US" sz="2000" dirty="0"/>
          </a:p>
        </p:txBody>
      </p:sp>
      <p:sp>
        <p:nvSpPr>
          <p:cNvPr id="8" name="Title 4">
            <a:extLst>
              <a:ext uri="{FF2B5EF4-FFF2-40B4-BE49-F238E27FC236}">
                <a16:creationId xmlns:a16="http://schemas.microsoft.com/office/drawing/2014/main" id="{D880E2F7-4FCC-42C6-AE12-599DA5B6E9D1}"/>
              </a:ext>
            </a:extLst>
          </p:cNvPr>
          <p:cNvSpPr>
            <a:spLocks noGrp="1"/>
          </p:cNvSpPr>
          <p:nvPr>
            <p:ph type="title"/>
          </p:nvPr>
        </p:nvSpPr>
        <p:spPr>
          <a:xfrm>
            <a:off x="204950" y="111511"/>
            <a:ext cx="7320885" cy="508101"/>
          </a:xfrm>
        </p:spPr>
        <p:txBody>
          <a:bodyPr/>
          <a:lstStyle/>
          <a:p>
            <a:r>
              <a:rPr lang="en-US" dirty="0"/>
              <a:t>Current department structure</a:t>
            </a:r>
          </a:p>
        </p:txBody>
      </p:sp>
    </p:spTree>
    <p:extLst>
      <p:ext uri="{BB962C8B-B14F-4D97-AF65-F5344CB8AC3E}">
        <p14:creationId xmlns:p14="http://schemas.microsoft.com/office/powerpoint/2010/main" val="395120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4DA27-9DA6-4A8C-8548-29FA0B33C219}"/>
              </a:ext>
            </a:extLst>
          </p:cNvPr>
          <p:cNvSpPr>
            <a:spLocks noGrp="1"/>
          </p:cNvSpPr>
          <p:nvPr>
            <p:ph type="body" sz="quarter" idx="11"/>
          </p:nvPr>
        </p:nvSpPr>
        <p:spPr>
          <a:xfrm>
            <a:off x="457199" y="1140939"/>
            <a:ext cx="7655169" cy="3320415"/>
          </a:xfrm>
        </p:spPr>
        <p:txBody>
          <a:bodyPr>
            <a:normAutofit/>
          </a:bodyPr>
          <a:lstStyle/>
          <a:p>
            <a:r>
              <a:rPr lang="en-US" dirty="0"/>
              <a:t>Partner with business development and operations to win work for the company.</a:t>
            </a:r>
          </a:p>
          <a:p>
            <a:pPr lvl="1"/>
            <a:r>
              <a:rPr lang="en-US" dirty="0"/>
              <a:t>Manage the production of proposals, presentations and statement of qualifications, coordination of sales information/materials and local communication efforts</a:t>
            </a:r>
          </a:p>
          <a:p>
            <a:r>
              <a:rPr lang="en-US" dirty="0"/>
              <a:t>Develop and execute internal and external communications strategies for the company.</a:t>
            </a:r>
          </a:p>
          <a:p>
            <a:pPr lvl="1"/>
            <a:r>
              <a:rPr lang="en-US" dirty="0"/>
              <a:t>Guide strategy for all internal and external communications, public relations and advertising, including messaging and supporting collateral to consistently articulate our purpose, values, and projects. </a:t>
            </a:r>
          </a:p>
          <a:p>
            <a:endParaRPr lang="en-US" dirty="0"/>
          </a:p>
          <a:p>
            <a:endParaRPr lang="en-US" dirty="0"/>
          </a:p>
        </p:txBody>
      </p:sp>
      <p:sp>
        <p:nvSpPr>
          <p:cNvPr id="3" name="Title 2">
            <a:extLst>
              <a:ext uri="{FF2B5EF4-FFF2-40B4-BE49-F238E27FC236}">
                <a16:creationId xmlns:a16="http://schemas.microsoft.com/office/drawing/2014/main" id="{37F862AB-24D3-4006-9F62-F34D5588EB24}"/>
              </a:ext>
            </a:extLst>
          </p:cNvPr>
          <p:cNvSpPr>
            <a:spLocks noGrp="1"/>
          </p:cNvSpPr>
          <p:nvPr>
            <p:ph type="title"/>
          </p:nvPr>
        </p:nvSpPr>
        <p:spPr>
          <a:xfrm>
            <a:off x="197516" y="175600"/>
            <a:ext cx="7320885" cy="497232"/>
          </a:xfrm>
        </p:spPr>
        <p:txBody>
          <a:bodyPr/>
          <a:lstStyle/>
          <a:p>
            <a:r>
              <a:rPr lang="en-US" dirty="0"/>
              <a:t>Marketing and Communications roles</a:t>
            </a:r>
          </a:p>
        </p:txBody>
      </p:sp>
    </p:spTree>
    <p:extLst>
      <p:ext uri="{BB962C8B-B14F-4D97-AF65-F5344CB8AC3E}">
        <p14:creationId xmlns:p14="http://schemas.microsoft.com/office/powerpoint/2010/main" val="69054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4DA27-9DA6-4A8C-8548-29FA0B33C219}"/>
              </a:ext>
            </a:extLst>
          </p:cNvPr>
          <p:cNvSpPr>
            <a:spLocks noGrp="1"/>
          </p:cNvSpPr>
          <p:nvPr>
            <p:ph type="body" sz="quarter" idx="11"/>
          </p:nvPr>
        </p:nvSpPr>
        <p:spPr>
          <a:xfrm>
            <a:off x="457199" y="1140939"/>
            <a:ext cx="7655169" cy="3320415"/>
          </a:xfrm>
        </p:spPr>
        <p:txBody>
          <a:bodyPr>
            <a:normAutofit/>
          </a:bodyPr>
          <a:lstStyle/>
          <a:p>
            <a:r>
              <a:rPr lang="en-US" dirty="0"/>
              <a:t>Degree in PR / communications / journalism – need a good writer and editor</a:t>
            </a:r>
          </a:p>
          <a:p>
            <a:r>
              <a:rPr lang="en-US" dirty="0"/>
              <a:t>Social media / digital marketing experience is a plus</a:t>
            </a:r>
          </a:p>
          <a:p>
            <a:r>
              <a:rPr lang="en-US" dirty="0"/>
              <a:t>Graphic design experience is probably someone separate</a:t>
            </a:r>
          </a:p>
        </p:txBody>
      </p:sp>
      <p:sp>
        <p:nvSpPr>
          <p:cNvPr id="3" name="Title 2">
            <a:extLst>
              <a:ext uri="{FF2B5EF4-FFF2-40B4-BE49-F238E27FC236}">
                <a16:creationId xmlns:a16="http://schemas.microsoft.com/office/drawing/2014/main" id="{37F862AB-24D3-4006-9F62-F34D5588EB24}"/>
              </a:ext>
            </a:extLst>
          </p:cNvPr>
          <p:cNvSpPr>
            <a:spLocks noGrp="1"/>
          </p:cNvSpPr>
          <p:nvPr>
            <p:ph type="title"/>
          </p:nvPr>
        </p:nvSpPr>
        <p:spPr>
          <a:xfrm>
            <a:off x="197516" y="175600"/>
            <a:ext cx="7320885" cy="497232"/>
          </a:xfrm>
        </p:spPr>
        <p:txBody>
          <a:bodyPr/>
          <a:lstStyle/>
          <a:p>
            <a:r>
              <a:rPr lang="en-US" dirty="0"/>
              <a:t>Content creation / management is key</a:t>
            </a:r>
          </a:p>
        </p:txBody>
      </p:sp>
    </p:spTree>
    <p:extLst>
      <p:ext uri="{BB962C8B-B14F-4D97-AF65-F5344CB8AC3E}">
        <p14:creationId xmlns:p14="http://schemas.microsoft.com/office/powerpoint/2010/main" val="234598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4DA27-9DA6-4A8C-8548-29FA0B33C219}"/>
              </a:ext>
            </a:extLst>
          </p:cNvPr>
          <p:cNvSpPr>
            <a:spLocks noGrp="1"/>
          </p:cNvSpPr>
          <p:nvPr>
            <p:ph type="body" sz="quarter" idx="11"/>
          </p:nvPr>
        </p:nvSpPr>
        <p:spPr>
          <a:xfrm>
            <a:off x="457199" y="1140939"/>
            <a:ext cx="7655169" cy="3320415"/>
          </a:xfrm>
        </p:spPr>
        <p:txBody>
          <a:bodyPr>
            <a:normAutofit fontScale="92500" lnSpcReduction="10000"/>
          </a:bodyPr>
          <a:lstStyle/>
          <a:p>
            <a:r>
              <a:rPr lang="en-US" dirty="0"/>
              <a:t>Start planning early – compelling content takes time to create</a:t>
            </a:r>
          </a:p>
          <a:p>
            <a:r>
              <a:rPr lang="en-US" dirty="0"/>
              <a:t>Reuse existing content in various ways</a:t>
            </a:r>
          </a:p>
          <a:p>
            <a:r>
              <a:rPr lang="en-US" dirty="0"/>
              <a:t>Enhance website content to reflect the work product you are chasing</a:t>
            </a:r>
          </a:p>
          <a:p>
            <a:r>
              <a:rPr lang="en-US" dirty="0"/>
              <a:t>Social media strategy that supports that sector(s)</a:t>
            </a:r>
          </a:p>
          <a:p>
            <a:pPr lvl="1"/>
            <a:r>
              <a:rPr lang="en-US" dirty="0"/>
              <a:t>Promote recent project – tout success stories</a:t>
            </a:r>
          </a:p>
          <a:p>
            <a:pPr lvl="1"/>
            <a:r>
              <a:rPr lang="en-US" dirty="0"/>
              <a:t>Highlight company SME within your company </a:t>
            </a:r>
          </a:p>
          <a:p>
            <a:r>
              <a:rPr lang="en-US" dirty="0"/>
              <a:t>Create a blog post for your website that tells a story supporting the sector(s)</a:t>
            </a:r>
          </a:p>
          <a:p>
            <a:pPr lvl="1"/>
            <a:r>
              <a:rPr lang="en-US" dirty="0"/>
              <a:t>Promote it on social media</a:t>
            </a:r>
          </a:p>
          <a:p>
            <a:pPr lvl="1"/>
            <a:r>
              <a:rPr lang="en-US" dirty="0"/>
              <a:t>Generate search engine optimization (SEO)</a:t>
            </a:r>
          </a:p>
        </p:txBody>
      </p:sp>
      <p:sp>
        <p:nvSpPr>
          <p:cNvPr id="3" name="Title 2">
            <a:extLst>
              <a:ext uri="{FF2B5EF4-FFF2-40B4-BE49-F238E27FC236}">
                <a16:creationId xmlns:a16="http://schemas.microsoft.com/office/drawing/2014/main" id="{37F862AB-24D3-4006-9F62-F34D5588EB24}"/>
              </a:ext>
            </a:extLst>
          </p:cNvPr>
          <p:cNvSpPr>
            <a:spLocks noGrp="1"/>
          </p:cNvSpPr>
          <p:nvPr>
            <p:ph type="title"/>
          </p:nvPr>
        </p:nvSpPr>
        <p:spPr>
          <a:xfrm>
            <a:off x="197516" y="175600"/>
            <a:ext cx="7320885" cy="497232"/>
          </a:xfrm>
        </p:spPr>
        <p:txBody>
          <a:bodyPr/>
          <a:lstStyle/>
          <a:p>
            <a:r>
              <a:rPr lang="en-US" dirty="0"/>
              <a:t>Strategies to support BD efforts</a:t>
            </a:r>
          </a:p>
        </p:txBody>
      </p:sp>
    </p:spTree>
    <p:extLst>
      <p:ext uri="{BB962C8B-B14F-4D97-AF65-F5344CB8AC3E}">
        <p14:creationId xmlns:p14="http://schemas.microsoft.com/office/powerpoint/2010/main" val="93681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Discussion</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normAutofit/>
          </a:bodyPr>
          <a:lstStyle/>
          <a:p>
            <a:r>
              <a:rPr lang="en-US" sz="5400" dirty="0"/>
              <a:t>Questions?</a:t>
            </a:r>
          </a:p>
        </p:txBody>
      </p:sp>
    </p:spTree>
    <p:extLst>
      <p:ext uri="{BB962C8B-B14F-4D97-AF65-F5344CB8AC3E}">
        <p14:creationId xmlns:p14="http://schemas.microsoft.com/office/powerpoint/2010/main" val="21020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Introduction</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It is in Brasfield &amp; Gorrie’s interest to have a strong base of trade contractor relationships.</a:t>
            </a:r>
          </a:p>
          <a:p>
            <a:r>
              <a:rPr lang="en-US" dirty="0"/>
              <a:t>If we can help you develop your business, that’s good for you, and it’s good for us.</a:t>
            </a:r>
          </a:p>
          <a:p>
            <a:r>
              <a:rPr lang="en-US" dirty="0"/>
              <a:t>Don’t be afraid to ask for help, feedback, advice, or direction. </a:t>
            </a:r>
          </a:p>
          <a:p>
            <a:endParaRPr lang="en-US" dirty="0"/>
          </a:p>
          <a:p>
            <a:endParaRPr lang="en-US" dirty="0"/>
          </a:p>
        </p:txBody>
      </p:sp>
    </p:spTree>
    <p:extLst>
      <p:ext uri="{BB962C8B-B14F-4D97-AF65-F5344CB8AC3E}">
        <p14:creationId xmlns:p14="http://schemas.microsoft.com/office/powerpoint/2010/main" val="416890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Introduction</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Make no mistake—all we have to offer, all of us—is how we perform.</a:t>
            </a:r>
          </a:p>
          <a:p>
            <a:r>
              <a:rPr lang="en-US" dirty="0"/>
              <a:t>Do we do a great job?</a:t>
            </a:r>
          </a:p>
          <a:p>
            <a:pPr lvl="1"/>
            <a:r>
              <a:rPr lang="en-US" dirty="0"/>
              <a:t>Estimating</a:t>
            </a:r>
          </a:p>
          <a:p>
            <a:pPr lvl="1"/>
            <a:r>
              <a:rPr lang="en-US" dirty="0"/>
              <a:t>Scheduling</a:t>
            </a:r>
          </a:p>
          <a:p>
            <a:pPr lvl="1"/>
            <a:r>
              <a:rPr lang="en-US" dirty="0"/>
              <a:t>Building</a:t>
            </a:r>
          </a:p>
          <a:p>
            <a:r>
              <a:rPr lang="en-US" dirty="0"/>
              <a:t>Taking care of our clients?</a:t>
            </a:r>
          </a:p>
          <a:p>
            <a:r>
              <a:rPr lang="en-US" dirty="0"/>
              <a:t>No amount of relationship building or selling can overcome bad performance.</a:t>
            </a:r>
          </a:p>
          <a:p>
            <a:endParaRPr lang="en-US" dirty="0"/>
          </a:p>
          <a:p>
            <a:endParaRPr lang="en-US" dirty="0"/>
          </a:p>
        </p:txBody>
      </p:sp>
    </p:spTree>
    <p:extLst>
      <p:ext uri="{BB962C8B-B14F-4D97-AF65-F5344CB8AC3E}">
        <p14:creationId xmlns:p14="http://schemas.microsoft.com/office/powerpoint/2010/main" val="15827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What is Business Development?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Building relationships that help create business opportunities.</a:t>
            </a:r>
          </a:p>
          <a:p>
            <a:r>
              <a:rPr lang="en-US" dirty="0"/>
              <a:t>What kind of relationships are those?</a:t>
            </a:r>
          </a:p>
          <a:p>
            <a:r>
              <a:rPr lang="en-US" dirty="0"/>
              <a:t>With whom? </a:t>
            </a:r>
          </a:p>
          <a:p>
            <a:r>
              <a:rPr lang="en-US" dirty="0"/>
              <a:t>How do I go about that? </a:t>
            </a:r>
          </a:p>
          <a:p>
            <a:endParaRPr lang="en-US" dirty="0"/>
          </a:p>
          <a:p>
            <a:endParaRPr lang="en-US" dirty="0"/>
          </a:p>
        </p:txBody>
      </p:sp>
    </p:spTree>
    <p:extLst>
      <p:ext uri="{BB962C8B-B14F-4D97-AF65-F5344CB8AC3E}">
        <p14:creationId xmlns:p14="http://schemas.microsoft.com/office/powerpoint/2010/main" val="20467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What BD is not—</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normAutofit/>
          </a:bodyPr>
          <a:lstStyle/>
          <a:p>
            <a:r>
              <a:rPr lang="en-US" dirty="0"/>
              <a:t>It’s not “marketing.”</a:t>
            </a:r>
          </a:p>
          <a:p>
            <a:r>
              <a:rPr lang="en-US" dirty="0"/>
              <a:t>Marketing is communication…</a:t>
            </a:r>
          </a:p>
          <a:p>
            <a:r>
              <a:rPr lang="en-US" dirty="0"/>
              <a:t>…it’s everything you say, write, print, show, or do, to create: </a:t>
            </a:r>
          </a:p>
          <a:p>
            <a:pPr lvl="1"/>
            <a:r>
              <a:rPr lang="en-US" sz="2000" dirty="0"/>
              <a:t>Awareness</a:t>
            </a:r>
          </a:p>
          <a:p>
            <a:pPr lvl="1"/>
            <a:r>
              <a:rPr lang="en-US" sz="2000" dirty="0"/>
              <a:t>Knowledge</a:t>
            </a:r>
          </a:p>
          <a:p>
            <a:pPr lvl="1"/>
            <a:r>
              <a:rPr lang="en-US" sz="2000" dirty="0"/>
              <a:t>Liking</a:t>
            </a:r>
          </a:p>
          <a:p>
            <a:pPr lvl="1"/>
            <a:r>
              <a:rPr lang="en-US" sz="2000" dirty="0"/>
              <a:t>Preference</a:t>
            </a:r>
          </a:p>
          <a:p>
            <a:pPr lvl="1"/>
            <a:r>
              <a:rPr lang="en-US" sz="2000" dirty="0"/>
              <a:t>Conviction about your company</a:t>
            </a:r>
          </a:p>
          <a:p>
            <a:pPr lvl="1"/>
            <a:r>
              <a:rPr lang="en-US" sz="2000" dirty="0"/>
              <a:t>Purchase/Contract</a:t>
            </a:r>
          </a:p>
        </p:txBody>
      </p:sp>
    </p:spTree>
    <p:extLst>
      <p:ext uri="{BB962C8B-B14F-4D97-AF65-F5344CB8AC3E}">
        <p14:creationId xmlns:p14="http://schemas.microsoft.com/office/powerpoint/2010/main" val="78764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Marketing examples</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Brochures</a:t>
            </a:r>
          </a:p>
          <a:p>
            <a:r>
              <a:rPr lang="en-US" dirty="0"/>
              <a:t>Social media</a:t>
            </a:r>
          </a:p>
          <a:p>
            <a:r>
              <a:rPr lang="en-US" dirty="0"/>
              <a:t>Print materials showing your experience, past projects, capabilities</a:t>
            </a:r>
          </a:p>
          <a:p>
            <a:r>
              <a:rPr lang="en-US" dirty="0"/>
              <a:t>Advertising</a:t>
            </a:r>
          </a:p>
          <a:p>
            <a:r>
              <a:rPr lang="en-US" dirty="0"/>
              <a:t>Participation in and support of charitable causes, industry groups, events</a:t>
            </a:r>
          </a:p>
          <a:p>
            <a:r>
              <a:rPr lang="en-US" dirty="0"/>
              <a:t>Make people aware of you—help tell your story</a:t>
            </a:r>
          </a:p>
        </p:txBody>
      </p:sp>
    </p:spTree>
    <p:extLst>
      <p:ext uri="{BB962C8B-B14F-4D97-AF65-F5344CB8AC3E}">
        <p14:creationId xmlns:p14="http://schemas.microsoft.com/office/powerpoint/2010/main" val="269509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EB698-D178-4BBD-8825-0479EDFD2317}"/>
              </a:ext>
            </a:extLst>
          </p:cNvPr>
          <p:cNvSpPr>
            <a:spLocks noGrp="1"/>
          </p:cNvSpPr>
          <p:nvPr>
            <p:ph type="title"/>
          </p:nvPr>
        </p:nvSpPr>
        <p:spPr/>
        <p:txBody>
          <a:bodyPr>
            <a:normAutofit/>
          </a:bodyPr>
          <a:lstStyle/>
          <a:p>
            <a:r>
              <a:rPr lang="en-US" dirty="0"/>
              <a:t>Marketing relates to BD</a:t>
            </a:r>
          </a:p>
        </p:txBody>
      </p:sp>
      <p:sp>
        <p:nvSpPr>
          <p:cNvPr id="4" name="Text Placeholder 3">
            <a:extLst>
              <a:ext uri="{FF2B5EF4-FFF2-40B4-BE49-F238E27FC236}">
                <a16:creationId xmlns:a16="http://schemas.microsoft.com/office/drawing/2014/main" id="{FE989799-B5C3-44D8-8B44-EFC4BFEB5E1B}"/>
              </a:ext>
            </a:extLst>
          </p:cNvPr>
          <p:cNvSpPr>
            <a:spLocks noGrp="1"/>
          </p:cNvSpPr>
          <p:nvPr>
            <p:ph type="body" sz="quarter" idx="11"/>
          </p:nvPr>
        </p:nvSpPr>
        <p:spPr/>
        <p:txBody>
          <a:bodyPr/>
          <a:lstStyle/>
          <a:p>
            <a:r>
              <a:rPr lang="en-US" dirty="0"/>
              <a:t>You need a marketing effort to be able to tell your story. </a:t>
            </a:r>
          </a:p>
          <a:p>
            <a:r>
              <a:rPr lang="en-US" dirty="0"/>
              <a:t>As simple as a sheet of organized information about your company</a:t>
            </a:r>
          </a:p>
          <a:p>
            <a:r>
              <a:rPr lang="en-US" dirty="0"/>
              <a:t>Leave behind for people you meet. </a:t>
            </a:r>
          </a:p>
          <a:p>
            <a:r>
              <a:rPr lang="en-US" dirty="0"/>
              <a:t>As professional as you want your company to appear!</a:t>
            </a:r>
          </a:p>
        </p:txBody>
      </p:sp>
    </p:spTree>
    <p:extLst>
      <p:ext uri="{BB962C8B-B14F-4D97-AF65-F5344CB8AC3E}">
        <p14:creationId xmlns:p14="http://schemas.microsoft.com/office/powerpoint/2010/main" val="197037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60030B-3292-41E2-9847-0282A97E8119}" vid="{659CFC57-15DB-4905-9632-7FBB9D1E1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4253DB49A1BD4A85BED89740A75EF2" ma:contentTypeVersion="0" ma:contentTypeDescription="Create a new document." ma:contentTypeScope="" ma:versionID="935a8db8d76783dcbb4edf69fb3cb709">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2B5D21-67F0-4F71-90E2-964B1A6F24CB}">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87EC026D-8FC0-4B63-9167-6CE42CC3D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23966B1-7F8B-43A0-AE58-EEE898681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template Blue</Template>
  <TotalTime>8349</TotalTime>
  <Words>1854</Words>
  <Application>Microsoft Office PowerPoint</Application>
  <PresentationFormat>On-screen Show (16:9)</PresentationFormat>
  <Paragraphs>262</Paragraphs>
  <Slides>37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Black</vt:lpstr>
      <vt:lpstr>Calibri</vt:lpstr>
      <vt:lpstr>Wingdings 3</vt:lpstr>
      <vt:lpstr>Office Theme</vt:lpstr>
      <vt:lpstr>PowerPoint Presentation</vt:lpstr>
      <vt:lpstr>PowerPoint Presentation</vt:lpstr>
      <vt:lpstr>Introduction</vt:lpstr>
      <vt:lpstr>Introduction</vt:lpstr>
      <vt:lpstr>Introduction</vt:lpstr>
      <vt:lpstr>What is Business Development?</vt:lpstr>
      <vt:lpstr>What BD is not—</vt:lpstr>
      <vt:lpstr>Marketing examples</vt:lpstr>
      <vt:lpstr>Marketing relates to BD</vt:lpstr>
      <vt:lpstr>Selling</vt:lpstr>
      <vt:lpstr>Selling supports BD</vt:lpstr>
      <vt:lpstr>Both support BD</vt:lpstr>
      <vt:lpstr>Never getting a job</vt:lpstr>
      <vt:lpstr>Why? People work with people they know!</vt:lpstr>
      <vt:lpstr>How do you open those doors?</vt:lpstr>
      <vt:lpstr>How do I make contact?</vt:lpstr>
      <vt:lpstr>How do I make contact?</vt:lpstr>
      <vt:lpstr>How do I make contact?</vt:lpstr>
      <vt:lpstr>Transactional vs. Relational</vt:lpstr>
      <vt:lpstr>But, in meetings, get to the point</vt:lpstr>
      <vt:lpstr>It’s not a one-shot deal</vt:lpstr>
      <vt:lpstr>It’s your job to keep up, not your client’s </vt:lpstr>
      <vt:lpstr>Tracking</vt:lpstr>
      <vt:lpstr>Tracking—make lists</vt:lpstr>
      <vt:lpstr>Tracking isn’t hard</vt:lpstr>
      <vt:lpstr>Just do it!</vt:lpstr>
      <vt:lpstr>Opportunity assessment</vt:lpstr>
      <vt:lpstr>Capitalizing on an opportunity</vt:lpstr>
      <vt:lpstr>If you don’t win…evaluate why. </vt:lpstr>
      <vt:lpstr>Constantly reevaluate</vt:lpstr>
      <vt:lpstr>PowerPoint Presentation</vt:lpstr>
      <vt:lpstr>Marketing / Communications team history</vt:lpstr>
      <vt:lpstr>Current department structure</vt:lpstr>
      <vt:lpstr>Marketing and Communications roles</vt:lpstr>
      <vt:lpstr>Content creation / management is key</vt:lpstr>
      <vt:lpstr>Strategies to support BD efforts</vt:lpstr>
      <vt:lpstr>Discussion</vt:lpstr>
    </vt:vector>
  </TitlesOfParts>
  <Company>Brasfield &amp; Gorrie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Seketa, Maggie</dc:creator>
  <cp:lastModifiedBy>McMahan, Jessica</cp:lastModifiedBy>
  <cp:revision>227</cp:revision>
  <cp:lastPrinted>2021-12-02T14:22:48Z</cp:lastPrinted>
  <dcterms:created xsi:type="dcterms:W3CDTF">2019-08-30T14:39:07Z</dcterms:created>
  <dcterms:modified xsi:type="dcterms:W3CDTF">2022-12-13T15:01:12Z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0x0101001D4253DB49A1BD4A85BED89740A75EF2</vt:lpwstr>
  </property>
</Properties>
</file>